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2"/>
  </p:notesMasterIdLst>
  <p:sldIdLst>
    <p:sldId id="278" r:id="rId3"/>
    <p:sldId id="277" r:id="rId4"/>
    <p:sldId id="262" r:id="rId5"/>
    <p:sldId id="273" r:id="rId6"/>
    <p:sldId id="279" r:id="rId7"/>
    <p:sldId id="280" r:id="rId8"/>
    <p:sldId id="275" r:id="rId9"/>
    <p:sldId id="271" r:id="rId10"/>
    <p:sldId id="270" r:id="rId11"/>
    <p:sldId id="272" r:id="rId12"/>
    <p:sldId id="274" r:id="rId13"/>
    <p:sldId id="264" r:id="rId14"/>
    <p:sldId id="266" r:id="rId15"/>
    <p:sldId id="283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6C5B0-E5FB-4315-9718-A3918AF71B9C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6FDBE5-E657-47C4-92C3-B4B76448429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man Old Style" pitchFamily="18" charset="0"/>
            </a:rPr>
            <a:t>1 задача</a:t>
          </a:r>
          <a:endParaRPr lang="ru-RU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B2A0245C-8674-4998-8DE1-D4B16DCD7A31}" type="parTrans" cxnId="{74C2FDA1-7E82-440E-9BF5-2C4303A4FCBE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26094356-D4D4-4F73-B6CC-CB97E88AB7E0}" type="sibTrans" cxnId="{74C2FDA1-7E82-440E-9BF5-2C4303A4FCBE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7AF0C2F2-0D05-4DDF-83AE-51A90CDBD2DD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3 задача</a:t>
          </a:r>
          <a:endParaRPr lang="ru-RU" b="1" dirty="0">
            <a:latin typeface="Bookman Old Style" pitchFamily="18" charset="0"/>
          </a:endParaRPr>
        </a:p>
      </dgm:t>
    </dgm:pt>
    <dgm:pt modelId="{1B438A03-689B-466B-AA37-3BE03A2A982B}" type="parTrans" cxnId="{F3669937-8827-4AAA-8B4F-A00FCBF083A4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AD5E09E6-EA63-46EE-A19F-E5AFB996E681}" type="sibTrans" cxnId="{F3669937-8827-4AAA-8B4F-A00FCBF083A4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A8CE13A9-FFC1-4F10-9119-D693D2D466FF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2 задача</a:t>
          </a:r>
          <a:endParaRPr lang="ru-RU" b="1" dirty="0">
            <a:latin typeface="Bookman Old Style" pitchFamily="18" charset="0"/>
          </a:endParaRPr>
        </a:p>
      </dgm:t>
    </dgm:pt>
    <dgm:pt modelId="{D30A0189-FA6A-4EAD-AFEF-E7A83E9B1282}" type="parTrans" cxnId="{01595A28-7743-478C-B870-2CA7D6AFAC63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A69458EE-12F2-43FC-98B1-3F83B16A0098}" type="sibTrans" cxnId="{01595A28-7743-478C-B870-2CA7D6AFAC63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39678BC8-273B-41F4-A72C-3865F22E8091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4 задача</a:t>
          </a:r>
          <a:endParaRPr lang="ru-RU" b="1" dirty="0">
            <a:latin typeface="Bookman Old Style" pitchFamily="18" charset="0"/>
          </a:endParaRPr>
        </a:p>
      </dgm:t>
    </dgm:pt>
    <dgm:pt modelId="{32768F20-AF7A-49B4-8387-902F1C59B2BD}" type="parTrans" cxnId="{F6A7D6F9-667E-41F7-BF30-FDF3DC2B64E2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721CECAB-392C-429D-81BE-A557531FDA3B}" type="sibTrans" cxnId="{F6A7D6F9-667E-41F7-BF30-FDF3DC2B64E2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7521BA28-5B17-420F-894F-098647780C6D}" type="pres">
      <dgm:prSet presAssocID="{5F36C5B0-E5FB-4315-9718-A3918AF71B9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5A708-C5F1-445D-B570-4BDEC91AB6F3}" type="pres">
      <dgm:prSet presAssocID="{5F36C5B0-E5FB-4315-9718-A3918AF71B9C}" presName="triangle1" presStyleLbl="node1" presStyleIdx="0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6F6AD-21BE-4D5F-BE5B-C2034C2A5819}" type="pres">
      <dgm:prSet presAssocID="{5F36C5B0-E5FB-4315-9718-A3918AF71B9C}" presName="triangle2" presStyleLbl="node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5A61A-B6B5-4085-B46D-A84CA5477870}" type="pres">
      <dgm:prSet presAssocID="{5F36C5B0-E5FB-4315-9718-A3918AF71B9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69B56-269C-462E-9491-538B28D73B57}" type="pres">
      <dgm:prSet presAssocID="{5F36C5B0-E5FB-4315-9718-A3918AF71B9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A4D36-8E0C-4CBE-9EC0-431A244859CB}" type="presOf" srcId="{A8CE13A9-FFC1-4F10-9119-D693D2D466FF}" destId="{A285A61A-B6B5-4085-B46D-A84CA5477870}" srcOrd="0" destOrd="0" presId="urn:microsoft.com/office/officeart/2005/8/layout/pyramid4"/>
    <dgm:cxn modelId="{74C2FDA1-7E82-440E-9BF5-2C4303A4FCBE}" srcId="{5F36C5B0-E5FB-4315-9718-A3918AF71B9C}" destId="{C76FDBE5-E657-47C4-92C3-B4B764484298}" srcOrd="0" destOrd="0" parTransId="{B2A0245C-8674-4998-8DE1-D4B16DCD7A31}" sibTransId="{26094356-D4D4-4F73-B6CC-CB97E88AB7E0}"/>
    <dgm:cxn modelId="{0C3DC511-02A2-4B32-9A91-1B0507AEFD27}" type="presOf" srcId="{7AF0C2F2-0D05-4DDF-83AE-51A90CDBD2DD}" destId="{4D36F6AD-21BE-4D5F-BE5B-C2034C2A5819}" srcOrd="0" destOrd="0" presId="urn:microsoft.com/office/officeart/2005/8/layout/pyramid4"/>
    <dgm:cxn modelId="{01595A28-7743-478C-B870-2CA7D6AFAC63}" srcId="{5F36C5B0-E5FB-4315-9718-A3918AF71B9C}" destId="{A8CE13A9-FFC1-4F10-9119-D693D2D466FF}" srcOrd="2" destOrd="0" parTransId="{D30A0189-FA6A-4EAD-AFEF-E7A83E9B1282}" sibTransId="{A69458EE-12F2-43FC-98B1-3F83B16A0098}"/>
    <dgm:cxn modelId="{D2FD811A-657D-4DBA-9582-0A7C6A16FA6B}" type="presOf" srcId="{39678BC8-273B-41F4-A72C-3865F22E8091}" destId="{A8669B56-269C-462E-9491-538B28D73B57}" srcOrd="0" destOrd="0" presId="urn:microsoft.com/office/officeart/2005/8/layout/pyramid4"/>
    <dgm:cxn modelId="{F3669937-8827-4AAA-8B4F-A00FCBF083A4}" srcId="{5F36C5B0-E5FB-4315-9718-A3918AF71B9C}" destId="{7AF0C2F2-0D05-4DDF-83AE-51A90CDBD2DD}" srcOrd="1" destOrd="0" parTransId="{1B438A03-689B-466B-AA37-3BE03A2A982B}" sibTransId="{AD5E09E6-EA63-46EE-A19F-E5AFB996E681}"/>
    <dgm:cxn modelId="{3A48319E-878F-4A47-A8BF-3588DD434EE0}" type="presOf" srcId="{C76FDBE5-E657-47C4-92C3-B4B764484298}" destId="{4DB5A708-C5F1-445D-B570-4BDEC91AB6F3}" srcOrd="0" destOrd="0" presId="urn:microsoft.com/office/officeart/2005/8/layout/pyramid4"/>
    <dgm:cxn modelId="{339F2F0E-95CF-4091-BDDE-3A1A02947477}" type="presOf" srcId="{5F36C5B0-E5FB-4315-9718-A3918AF71B9C}" destId="{7521BA28-5B17-420F-894F-098647780C6D}" srcOrd="0" destOrd="0" presId="urn:microsoft.com/office/officeart/2005/8/layout/pyramid4"/>
    <dgm:cxn modelId="{F6A7D6F9-667E-41F7-BF30-FDF3DC2B64E2}" srcId="{5F36C5B0-E5FB-4315-9718-A3918AF71B9C}" destId="{39678BC8-273B-41F4-A72C-3865F22E8091}" srcOrd="3" destOrd="0" parTransId="{32768F20-AF7A-49B4-8387-902F1C59B2BD}" sibTransId="{721CECAB-392C-429D-81BE-A557531FDA3B}"/>
    <dgm:cxn modelId="{6B363C65-C22A-4A54-BEB3-7A5321259FDE}" type="presParOf" srcId="{7521BA28-5B17-420F-894F-098647780C6D}" destId="{4DB5A708-C5F1-445D-B570-4BDEC91AB6F3}" srcOrd="0" destOrd="0" presId="urn:microsoft.com/office/officeart/2005/8/layout/pyramid4"/>
    <dgm:cxn modelId="{52F9FA8D-2916-4AA3-AA9B-BE67E3EF1889}" type="presParOf" srcId="{7521BA28-5B17-420F-894F-098647780C6D}" destId="{4D36F6AD-21BE-4D5F-BE5B-C2034C2A5819}" srcOrd="1" destOrd="0" presId="urn:microsoft.com/office/officeart/2005/8/layout/pyramid4"/>
    <dgm:cxn modelId="{7C93661E-6C76-4123-B9AA-68EE6089E30F}" type="presParOf" srcId="{7521BA28-5B17-420F-894F-098647780C6D}" destId="{A285A61A-B6B5-4085-B46D-A84CA5477870}" srcOrd="2" destOrd="0" presId="urn:microsoft.com/office/officeart/2005/8/layout/pyramid4"/>
    <dgm:cxn modelId="{53762F98-450A-42B1-9872-9C1E758F4CDA}" type="presParOf" srcId="{7521BA28-5B17-420F-894F-098647780C6D}" destId="{A8669B56-269C-462E-9491-538B28D73B5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87464-D3FA-4CEE-9303-DFB1F65B54D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019E-E2C0-49C0-BD20-9484049EB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A970C-8E2C-4669-BCEA-59F27373C1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A970C-8E2C-4669-BCEA-59F27373C15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A970C-8E2C-4669-BCEA-59F27373C15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A970C-8E2C-4669-BCEA-59F27373C157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A970C-8E2C-4669-BCEA-59F27373C157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600200"/>
            <a:ext cx="81439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11944" y="6356350"/>
            <a:ext cx="2779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10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600200"/>
            <a:ext cx="81439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80AB-4E55-4AFD-87BA-7583903C9C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11944" y="6356350"/>
            <a:ext cx="2779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10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726B-0C37-4A1E-986A-47DC2EEE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jpeg"/><Relationship Id="rId39" Type="http://schemas.openxmlformats.org/officeDocument/2006/relationships/image" Target="../media/image97.jpeg"/><Relationship Id="rId3" Type="http://schemas.openxmlformats.org/officeDocument/2006/relationships/image" Target="../media/image61.jpeg"/><Relationship Id="rId21" Type="http://schemas.openxmlformats.org/officeDocument/2006/relationships/image" Target="../media/image79.png"/><Relationship Id="rId34" Type="http://schemas.openxmlformats.org/officeDocument/2006/relationships/image" Target="../media/image92.jpeg"/><Relationship Id="rId42" Type="http://schemas.openxmlformats.org/officeDocument/2006/relationships/image" Target="../media/image100.jpeg"/><Relationship Id="rId47" Type="http://schemas.openxmlformats.org/officeDocument/2006/relationships/image" Target="../media/image105.pn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image" Target="../media/image83.png"/><Relationship Id="rId33" Type="http://schemas.openxmlformats.org/officeDocument/2006/relationships/image" Target="../media/image91.jpeg"/><Relationship Id="rId38" Type="http://schemas.openxmlformats.org/officeDocument/2006/relationships/image" Target="../media/image96.jpeg"/><Relationship Id="rId46" Type="http://schemas.openxmlformats.org/officeDocument/2006/relationships/image" Target="../media/image104.pn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20" Type="http://schemas.openxmlformats.org/officeDocument/2006/relationships/image" Target="../media/image78.png"/><Relationship Id="rId29" Type="http://schemas.openxmlformats.org/officeDocument/2006/relationships/image" Target="../media/image87.jpeg"/><Relationship Id="rId41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2.png"/><Relationship Id="rId32" Type="http://schemas.openxmlformats.org/officeDocument/2006/relationships/image" Target="../media/image90.jpeg"/><Relationship Id="rId37" Type="http://schemas.openxmlformats.org/officeDocument/2006/relationships/image" Target="../media/image95.jpeg"/><Relationship Id="rId40" Type="http://schemas.openxmlformats.org/officeDocument/2006/relationships/image" Target="../media/image98.jpeg"/><Relationship Id="rId45" Type="http://schemas.openxmlformats.org/officeDocument/2006/relationships/image" Target="../media/image103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png"/><Relationship Id="rId28" Type="http://schemas.openxmlformats.org/officeDocument/2006/relationships/image" Target="../media/image86.jpeg"/><Relationship Id="rId36" Type="http://schemas.openxmlformats.org/officeDocument/2006/relationships/image" Target="../media/image94.jpeg"/><Relationship Id="rId10" Type="http://schemas.openxmlformats.org/officeDocument/2006/relationships/image" Target="../media/image68.jpeg"/><Relationship Id="rId19" Type="http://schemas.openxmlformats.org/officeDocument/2006/relationships/image" Target="../media/image77.png"/><Relationship Id="rId31" Type="http://schemas.openxmlformats.org/officeDocument/2006/relationships/image" Target="../media/image89.jpeg"/><Relationship Id="rId44" Type="http://schemas.openxmlformats.org/officeDocument/2006/relationships/image" Target="../media/image102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png"/><Relationship Id="rId27" Type="http://schemas.openxmlformats.org/officeDocument/2006/relationships/image" Target="../media/image85.jpeg"/><Relationship Id="rId30" Type="http://schemas.openxmlformats.org/officeDocument/2006/relationships/image" Target="../media/image88.jpeg"/><Relationship Id="rId35" Type="http://schemas.openxmlformats.org/officeDocument/2006/relationships/image" Target="../media/image93.jpeg"/><Relationship Id="rId43" Type="http://schemas.openxmlformats.org/officeDocument/2006/relationships/image" Target="../media/image10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7238" y="2348880"/>
            <a:ext cx="8172480" cy="2376264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Вебинар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Проектная и учебно-исследовательская деятельность как условие реализации ИОТ в лицее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08.11.2018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548384" y="3320992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62108" cy="333820"/>
          </a:xfrm>
        </p:spPr>
        <p:txBody>
          <a:bodyPr>
            <a:noAutofit/>
          </a:bodyPr>
          <a:lstStyle/>
          <a:p>
            <a:r>
              <a:rPr lang="ru-RU" sz="2900" b="1" dirty="0" smtClean="0"/>
              <a:t>Регулятивные УУД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7" y="692696"/>
          <a:ext cx="8352929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944216"/>
                <a:gridCol w="1800200"/>
                <a:gridCol w="3096345"/>
              </a:tblGrid>
              <a:tr h="594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Компоненты  </a:t>
                      </a:r>
                      <a:r>
                        <a:rPr lang="ru-RU" sz="1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учебной </a:t>
                      </a: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лицеист  научится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лицеист получит возможность научиться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Средства, приемы и методы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7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Осуществлять 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в условиях  решения практических и познавательных задач, поставленных в коллективно-распределенной деятельности.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Преобразовывать практические задачи в познавательные самостоятельно.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Устанавливать целевые приоритеты.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Ставить  для себя новые задачи в познавательной деятельности и учебе на основе содержательной рефлексии.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Включение  проектных задач в  урочную и внеурочную деятельность.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Подбор заданий со свободным пространством действия.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Подбор проблемного  содержания урока.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Задачная подача материала.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Определение  пространства на уроке, стимулирующего «задавание вопросов»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Создание ситуации успеха и разрыва в знаниях на этапе постановки УЗ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Компоненты  </a:t>
                      </a:r>
                      <a:r>
                        <a:rPr lang="ru-RU" sz="1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учебной </a:t>
                      </a: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лицеист  научится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лицеист получит возможность научиться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Средства, приемы и методы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2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Самостоятельно ставить  новые задачи в познавательной деятельности и учебе.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Проектировать  индивидуальный  образовательный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маршрут  под руководством учителя.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Самостоятельно определять цели своего обучения;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формулировать цели и задачи саморазвития,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построения жизненных планов во временной перспективе.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Организация  самостоятельной учебной деятельности на уроке, занятии.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Наличие в содержании урока задач, требующих поиска.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Организация индивидуальных образовательных маршрутов  в предмете.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Обеспечение возможности рассмотрения учебного материала с учетом разных интересов « под разными углами зрения».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Calibri"/>
                          <a:cs typeface="Times New Roman"/>
                        </a:rPr>
                        <a:t>Ведущим способов развития  является  осуществление проектной  и учебно-исследовательской деятельности в урочной и внеурочной деятельности.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74" y="260648"/>
          <a:ext cx="8250113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386"/>
                <a:gridCol w="1626983"/>
                <a:gridCol w="2863216"/>
                <a:gridCol w="2062528"/>
              </a:tblGrid>
              <a:tr h="829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Этапы  исследовательской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лицеист  научится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лицеист получит возможность научиться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Средства, приемы и методы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Постановка проблемы и аргументация ее актуальности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Распознавать и ставить вопросы, ответы на которые могут быть получены в рамках организации проектной или учебно-исследовательской деятельности.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Формулировать проблему, аргументировать ее актуальность в совместно-распределенной деятельности.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Использовать догадку, озарение, интуицию в процессе  выделения проблемы исследования.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Выявлять проблемное поле в социальной жизни и  сфере изучаемых предметов.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Осознанно выбирать тему проекта или учебного исследования  в соответствии с личными познавательными интересами.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Использовать разные способы формулировки проблемы ( в том числе знаково-символические).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Самостоятельно формулировать проблему проекта или исследования, аргументировать ее актуальность.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Наличие в содержании задачи, требующей исследовательского поиска для ее решения, интегрированного знания на уроке.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Стимулирование обучающихся к задаванию вопросов, выявлению противоречий.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Во внеурочной деятельности предоставление  обучающимся  свободы в выборе направлений  проектной деятельности.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 smtClean="0"/>
              <a:t>Сквозные образовательные результаты измеряются через:</a:t>
            </a:r>
            <a:br>
              <a:rPr lang="ru-RU" sz="2900" b="1" dirty="0" smtClean="0"/>
            </a:b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8143932" cy="5141168"/>
          </a:xfrm>
        </p:spPr>
        <p:txBody>
          <a:bodyPr>
            <a:noAutofit/>
          </a:bodyPr>
          <a:lstStyle/>
          <a:p>
            <a:pPr lvl="0" algn="just"/>
            <a:r>
              <a:rPr lang="ru-RU" sz="2200" b="1" i="1" dirty="0" smtClean="0"/>
              <a:t>образовательную самостоятельность</a:t>
            </a:r>
            <a:r>
              <a:rPr lang="ru-RU" sz="2200" dirty="0" smtClean="0"/>
              <a:t>, подразумевающую умения лицеистов создавать и использовать средства для собственного личностного развития;</a:t>
            </a:r>
          </a:p>
          <a:p>
            <a:pPr lvl="0" algn="just"/>
            <a:endParaRPr lang="ru-RU" sz="2200" dirty="0" smtClean="0"/>
          </a:p>
          <a:p>
            <a:pPr lvl="0" algn="just"/>
            <a:r>
              <a:rPr lang="ru-RU" sz="2200" b="1" i="1" dirty="0" smtClean="0"/>
              <a:t>образовательную инициативу </a:t>
            </a:r>
            <a:r>
              <a:rPr lang="ru-RU" sz="2200" dirty="0" smtClean="0"/>
              <a:t>– умение выстраивать свою образовательную траекторию, умение создавать необходимые для собственного развития ситуации и адекватно их реализовать;</a:t>
            </a:r>
          </a:p>
          <a:p>
            <a:pPr lvl="0" algn="just"/>
            <a:endParaRPr lang="ru-RU" sz="2200" dirty="0" smtClean="0"/>
          </a:p>
          <a:p>
            <a:pPr lvl="0" algn="just"/>
            <a:r>
              <a:rPr lang="ru-RU" sz="2200" b="1" i="1" dirty="0" smtClean="0"/>
              <a:t>образовательную ответственность </a:t>
            </a:r>
            <a:r>
              <a:rPr lang="ru-RU" sz="2200" dirty="0" smtClean="0"/>
              <a:t>– умение принимать для себя решения о готовности действовать в определенных нестандартных ситуациях.</a:t>
            </a:r>
          </a:p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691680" y="1340768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693860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Планируемые результаты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460432" cy="5733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i="1" dirty="0" smtClean="0"/>
              <a:t>предметные знания</a:t>
            </a:r>
            <a:r>
              <a:rPr lang="ru-RU" sz="1400" dirty="0" smtClean="0"/>
              <a:t> должны стать инструментальными, чтобы обучающийся мог в состоянии пользоваться ими для того, чтобы: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вычислять взаимосвязанные  параметры  системного  объекта;</a:t>
            </a:r>
          </a:p>
          <a:p>
            <a:pPr lvl="0">
              <a:spcBef>
                <a:spcPts val="0"/>
              </a:spcBef>
            </a:pPr>
            <a:r>
              <a:rPr lang="ru-RU" sz="1400" dirty="0" err="1" smtClean="0"/>
              <a:t>взаимосогласовывать</a:t>
            </a:r>
            <a:r>
              <a:rPr lang="ru-RU" sz="1400" dirty="0" smtClean="0"/>
              <a:t> разные процессы при изменениях объекта;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манипулировать со сложными зависимостями;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определять и задавать условия сохранения и превращения сложных объектов;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решать задачи в нестандартных условиях;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строить инициативную пробу самостоятельного  продвижения в разделах определенной предметной области (образовательный  интерес и образовательная амбиция).</a:t>
            </a:r>
          </a:p>
          <a:p>
            <a:pPr lvl="0">
              <a:spcBef>
                <a:spcPts val="0"/>
              </a:spcBef>
              <a:buNone/>
            </a:pPr>
            <a:r>
              <a:rPr lang="ru-RU" sz="1400" b="1" i="1" dirty="0" smtClean="0"/>
              <a:t>в области</a:t>
            </a:r>
            <a:r>
              <a:rPr lang="ru-RU" sz="1400" b="1" dirty="0" smtClean="0"/>
              <a:t> </a:t>
            </a:r>
            <a:r>
              <a:rPr lang="ru-RU" sz="1400" b="1" i="1" dirty="0" smtClean="0"/>
              <a:t>понимания и мышления</a:t>
            </a:r>
            <a:r>
              <a:rPr lang="ru-RU" sz="1400" dirty="0" smtClean="0"/>
              <a:t> у обучающихся должно появиться: 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позиционное  видение  изучаемых объектов;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умение соотносить разные знаковые формы описания объектов, выражающееся  в умении переводить одни знаки в другие и фиксировать смысловые изменения при изменении  знаковых форм;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i="1" dirty="0" smtClean="0"/>
              <a:t>области действия</a:t>
            </a:r>
            <a:r>
              <a:rPr lang="ru-RU" sz="1400" dirty="0" smtClean="0"/>
              <a:t> должно возникнуть умение преобразовывать собственный способ действия, выражающееся в умении: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строить ситуации проверки суждения;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достраивать ситуацию действия до полноты  условий его выполнения;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ограничивать суждения условиями рассмотрения  объекта;</a:t>
            </a:r>
          </a:p>
          <a:p>
            <a:pPr lvl="0">
              <a:spcBef>
                <a:spcPts val="0"/>
              </a:spcBef>
            </a:pPr>
            <a:r>
              <a:rPr lang="ru-RU" sz="1400" dirty="0" smtClean="0"/>
              <a:t>определять условия возможности достижения  результата и ограничения  достижений в зависимости от условий  действия.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      	Перечисленные  выше  требования к результатам находят свое отражение в частных образовательных  результатах  по  предметным областям.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 	Условием достижения этих результатов образования является в лицее построение системы проектной и учебно-исследовательской деятельности  с учетом возрастных особенностей обучающихся на основе множественности видов  деятельности  ребенка. 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691680" y="692696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1643042" y="92867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532440" cy="88461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Проектная и учебно-исследовательская деятельность как условие реализации ИОТ</a:t>
            </a:r>
            <a:endParaRPr lang="ru-RU" sz="2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04992" y="5357826"/>
            <a:ext cx="2124000" cy="1357322"/>
          </a:xfrm>
          <a:prstGeom prst="roundRect">
            <a:avLst>
              <a:gd name="adj" fmla="val 63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Самостоятельность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плани-рования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осуществления учебной деятельности. Формирование и развитие познавательных  УД; выбор направления  реализации познавательных  интересов.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00430" y="5357826"/>
            <a:ext cx="5580074" cy="1357322"/>
          </a:xfrm>
          <a:prstGeom prst="roundRect">
            <a:avLst>
              <a:gd name="adj" fmla="val 63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Умение видеть (формулировать) проблемы в окружающем мире, владение навыками организации учебных исследований, коммуникативная компетентность  как организация учебного сотрудничества с педагогами и сверстниками,  проектное мышление  и естественно - научное мировоззрение.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Построение индивидуальной образовательной траектории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04992" y="4420012"/>
            <a:ext cx="2124000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Классно-урочная система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00430" y="4420012"/>
            <a:ext cx="2664000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Избыточность предлагаемых занятий - необходимость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тьюторского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сопровождения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04992" y="3267884"/>
            <a:ext cx="2124000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Технологии, соответствующие принципам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подхода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00430" y="3267884"/>
            <a:ext cx="2664000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Образовательное путешествие, проектно-исследовательская лаборатория, образовательное погружение, лицейская НПК (работа в предметных секциях)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304992" y="1827724"/>
            <a:ext cx="212400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научного типа мышления, научных представлений о ключевых теориях, владение научной терминологией, ключевыми понятиями, методами и приемами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00430" y="1827724"/>
            <a:ext cx="266400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Экспериментирование с природными объектами; инициация учебного сотрудничества лицеистов, как на материале учебных предметов, так и на практических ситуациях, встречающихся в жизни обучающегося и имеющих для них значение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04992" y="1142984"/>
            <a:ext cx="2124000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Урочная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0430" y="1142984"/>
            <a:ext cx="2664000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Внеурочная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61960" y="4429132"/>
            <a:ext cx="576000" cy="864096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Ограничения и трудности реализации  УИД в лицее</a:t>
            </a:r>
            <a:endParaRPr lang="ru-RU" sz="9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61960" y="3286124"/>
            <a:ext cx="576000" cy="108000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0" rIns="3600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Основные формы, приемы и методы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1960" y="1846534"/>
            <a:ext cx="57600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Педагогические задачи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15074" y="4420012"/>
            <a:ext cx="1354304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Высокая загруженность  и учеников и педагогов лицея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29014" y="4420012"/>
            <a:ext cx="1443580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Системность,  своевременность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тьюторского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сопровождения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15074" y="3267884"/>
            <a:ext cx="1354304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Познавательные экспедиции, летние практики,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профильные смены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629014" y="3267884"/>
            <a:ext cx="1443580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участие в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дистан-ционных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НПК разного уровня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215074" y="1827724"/>
            <a:ext cx="1354304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социального экспериментирования через решение исследовательских задач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629014" y="1827724"/>
            <a:ext cx="144358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Отбор (увеличение) объема материала на самостоятельное изучение. Учет познавательных запросов ученика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15074" y="1142984"/>
            <a:ext cx="1354304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Внеклассная, </a:t>
            </a: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внешкольная</a:t>
            </a:r>
            <a:r>
              <a:rPr lang="ru-RU" sz="105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деятельность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29014" y="1142984"/>
            <a:ext cx="1443580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Самостоятельная деятельность лицеиста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61960" y="5357826"/>
            <a:ext cx="576000" cy="1357322"/>
          </a:xfrm>
          <a:prstGeom prst="roundRect">
            <a:avLst>
              <a:gd name="adj" fmla="val 63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Планируемый результат</a:t>
            </a:r>
            <a:endParaRPr lang="ru-RU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08.11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714480" y="3786190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08.11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57238" y="2348880"/>
            <a:ext cx="8172480" cy="2651756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Вебинар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Проектная и учебно-исследовательская деятельность как условие реализации ИОТ в лицее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Формирование </a:t>
            </a: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проектного мышления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1643042" y="92867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532440" cy="88461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Проектная и учебно-исследовательская деятельность как условие реализации ИОТ</a:t>
            </a:r>
            <a:endParaRPr lang="ru-RU" sz="2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04992" y="5357826"/>
            <a:ext cx="2124000" cy="1357322"/>
          </a:xfrm>
          <a:prstGeom prst="roundRect">
            <a:avLst>
              <a:gd name="adj" fmla="val 63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Самостоятельность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плани-рования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осуществления учебной деятельности. Формирование и развитие познавательных  УД; выбор направления  реализации познавательных  интересов.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00430" y="5357826"/>
            <a:ext cx="5580074" cy="1357322"/>
          </a:xfrm>
          <a:prstGeom prst="roundRect">
            <a:avLst>
              <a:gd name="adj" fmla="val 63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Умение видеть (формулировать) проблемы в окружающем мире, владение навыками организации учебных исследований, коммуникативная компетентность  как организация учебного сотрудничества с педагогами и сверстниками,  проектное мышление  и естественно - научное мировоззрение.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Построение индивидуальной образовательной траектории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04992" y="4420012"/>
            <a:ext cx="2124000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Классно-урочная система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00430" y="4420012"/>
            <a:ext cx="2664000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Избыточность предлагаемых занятий - необходимость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тьюторского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сопровождения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04992" y="3267884"/>
            <a:ext cx="2124000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Технологии, соответствующие принципам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подхода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00430" y="3267884"/>
            <a:ext cx="2664000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Образовательное путешествие, проектно-исследовательская лаборатория, образовательное погружение, лицейская НПК (работа в предметных секциях)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304992" y="1827724"/>
            <a:ext cx="212400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научного типа мышления, научных представлений о ключевых теориях, владение научной терминологией, ключевыми понятиями, методами и приемами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00430" y="1827724"/>
            <a:ext cx="266400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Экспериментирование с природными объектами; инициация учебного сотрудничества лицеистов, как на материале учебных предметов, так и на практических ситуациях, встречающихся в жизни обучающегося и имеющих для них значение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04992" y="1142984"/>
            <a:ext cx="2124000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Урочная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0430" y="1142984"/>
            <a:ext cx="2664000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Внеурочная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61960" y="4429132"/>
            <a:ext cx="576000" cy="864096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Ограничения и трудности реализации  УИД в лицее</a:t>
            </a:r>
            <a:endParaRPr lang="ru-RU" sz="9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61960" y="3286124"/>
            <a:ext cx="576000" cy="108000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0" rIns="3600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Основные формы, приемы и методы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1960" y="1846534"/>
            <a:ext cx="57600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Педагогические задачи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15074" y="4420012"/>
            <a:ext cx="1354304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Высокая загруженность  и учеников и педагогов лицея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29014" y="4420012"/>
            <a:ext cx="1443580" cy="86400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Системность,  своевременность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тьюторского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сопровождения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15074" y="3267884"/>
            <a:ext cx="1354304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Познавательные экспедиции, летние практики,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профильные смены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629014" y="3267884"/>
            <a:ext cx="1443580" cy="1080120"/>
          </a:xfrm>
          <a:prstGeom prst="roundRect">
            <a:avLst>
              <a:gd name="adj" fmla="val 637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участие в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дистан-ционных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НПК разного уровня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215074" y="1827724"/>
            <a:ext cx="1354304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социального экспериментирования через решение исследовательских задач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629014" y="1827724"/>
            <a:ext cx="1443580" cy="1368152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Отбор (увеличение) объема материала на самостоятельное изучение. Учет познавательных запросов ученика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15074" y="1142984"/>
            <a:ext cx="1354304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Внеклассная, </a:t>
            </a: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внешкольная</a:t>
            </a:r>
            <a:r>
              <a:rPr lang="ru-RU" sz="105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деятельность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29014" y="1142984"/>
            <a:ext cx="1443580" cy="621688"/>
          </a:xfrm>
          <a:prstGeom prst="roundRect">
            <a:avLst>
              <a:gd name="adj" fmla="val 63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Самостоятельная деятельность лицеиста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61960" y="5357826"/>
            <a:ext cx="576000" cy="1357322"/>
          </a:xfrm>
          <a:prstGeom prst="roundRect">
            <a:avLst>
              <a:gd name="adj" fmla="val 63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Планируемый результат</a:t>
            </a:r>
            <a:endParaRPr lang="ru-RU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97795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5349396"/>
            <a:ext cx="5760000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Портфолио, участие в дистанционных НПК разного уровня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78" y="3849198"/>
            <a:ext cx="5760000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Познавательные экспедиции, летние практики,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профильные смены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4678" y="2349000"/>
            <a:ext cx="5760000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Book Antiqua" pitchFamily="18" charset="0"/>
              </a:rPr>
              <a:t>Образовательное путешествие, проектно - исследовательская лаборатория, образовательное погружение, лицейская НПК </a:t>
            </a:r>
            <a:br>
              <a:rPr lang="ru-RU" sz="17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Book Antiqua" pitchFamily="18" charset="0"/>
              </a:rPr>
              <a:t>(работа в предметных секциях)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678" y="848802"/>
            <a:ext cx="5760000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Технологии, соответствующие принципам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деятельностного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подхода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5349396"/>
            <a:ext cx="2214578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Самостоятельная деятельность лицеиста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24" y="3849198"/>
            <a:ext cx="2214578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Внеклассная, внешкольная деятельность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7224" y="2349000"/>
            <a:ext cx="2214578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Внеурочная деятельность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7224" y="848802"/>
            <a:ext cx="2214578" cy="1365752"/>
          </a:xfrm>
          <a:prstGeom prst="roundRect">
            <a:avLst>
              <a:gd name="adj" fmla="val 1133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Урочная деятельность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1643042" y="642918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611560" y="-24"/>
            <a:ext cx="8532440" cy="884616"/>
          </a:xfrm>
        </p:spPr>
        <p:txBody>
          <a:bodyPr>
            <a:noAutofit/>
          </a:bodyPr>
          <a:lstStyle/>
          <a:p>
            <a:r>
              <a:rPr lang="ru-RU" sz="2900" b="1" dirty="0" smtClean="0"/>
              <a:t>Основные формы, приемы и методы</a:t>
            </a:r>
            <a:br>
              <a:rPr lang="ru-RU" sz="2900" b="1" dirty="0" smtClean="0"/>
            </a:br>
            <a:endParaRPr lang="ru-RU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6926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Особенности организации проектной и учебно-исследовательской деятельности в лицее</a:t>
            </a:r>
            <a:endParaRPr lang="ru-RU" sz="1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764704"/>
            <a:ext cx="2160000" cy="5400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Педагоги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5992" y="1628800"/>
            <a:ext cx="2592288" cy="3816424"/>
          </a:xfrm>
          <a:prstGeom prst="roundRect">
            <a:avLst>
              <a:gd name="adj" fmla="val 637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Принимать участие в открытых мероприятиях;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способствовать развитию внеурочной деятельности;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быть готовыми к поддержке детей в процессе организации учебно-исследовательской и проектной деятельности;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помогать  в организации экскурсионного обслуживания.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51348" y="1628800"/>
            <a:ext cx="2592288" cy="3888432"/>
          </a:xfrm>
          <a:prstGeom prst="roundRect">
            <a:avLst>
              <a:gd name="adj" fmla="val 601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Осуществлять самоконтроль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управлять своим поведением и деятельностью, направленных на достижение поставленных целей;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учиться конструктивному принятию решений, умению  соотносить свои действия с критериями оценки как по итогу выполненной работы, так и  в процессе выполнения.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628800"/>
            <a:ext cx="2592000" cy="3871902"/>
          </a:xfrm>
          <a:prstGeom prst="roundRect">
            <a:avLst>
              <a:gd name="adj" fmla="val 564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Создавать условия формирования и развития готовности и способности лицеистов к саморазвитию  на основе учета их индивидуальных склонностей и интересов;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предоставлять возможности лицеистам для профессионального самоопределения;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обеспечивать  выбор видов деятельности и пробы новых социальных ролей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47678" y="764704"/>
            <a:ext cx="2160000" cy="5400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Ученик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5779614"/>
            <a:ext cx="5580000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Результат:</a:t>
            </a:r>
          </a:p>
          <a:p>
            <a:r>
              <a:rPr lang="ru-RU" sz="1600" b="1" dirty="0" smtClean="0">
                <a:latin typeface="Book Antiqua" pitchFamily="18" charset="0"/>
              </a:rPr>
              <a:t>1. Проект, учебное исследование</a:t>
            </a:r>
          </a:p>
          <a:p>
            <a:r>
              <a:rPr lang="ru-RU" sz="1600" b="1" dirty="0" smtClean="0">
                <a:latin typeface="Book Antiqua" pitchFamily="18" charset="0"/>
              </a:rPr>
              <a:t>2. Умение учиться, способность к самообразованию. 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764704"/>
            <a:ext cx="2160000" cy="5400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Родители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4" name="Прямая со стрелкой 13"/>
          <p:cNvCxnSpPr>
            <a:stCxn id="4" idx="3"/>
            <a:endCxn id="9" idx="1"/>
          </p:cNvCxnSpPr>
          <p:nvPr/>
        </p:nvCxnSpPr>
        <p:spPr>
          <a:xfrm>
            <a:off x="3160100" y="1034704"/>
            <a:ext cx="587578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929322" y="5357826"/>
            <a:ext cx="357190" cy="3571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57752" y="5517232"/>
            <a:ext cx="0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3"/>
            <a:endCxn id="11" idx="1"/>
          </p:cNvCxnSpPr>
          <p:nvPr/>
        </p:nvCxnSpPr>
        <p:spPr>
          <a:xfrm>
            <a:off x="5907678" y="1034704"/>
            <a:ext cx="593148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409942" y="5429264"/>
            <a:ext cx="357190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План </a:t>
            </a:r>
            <a:r>
              <a:rPr lang="ru-RU" sz="2800" b="1" dirty="0" err="1" smtClean="0"/>
              <a:t>вебинара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Проектная и учебно-исследовательская деятельность  как условие реализации </a:t>
            </a:r>
            <a:br>
              <a:rPr lang="ru-RU" sz="2800" b="1" dirty="0" smtClean="0"/>
            </a:br>
            <a:r>
              <a:rPr lang="ru-RU" sz="2800" b="1" dirty="0" smtClean="0"/>
              <a:t>ИОТ в лицее</a:t>
            </a:r>
            <a:br>
              <a:rPr lang="ru-RU" sz="2800" b="1" dirty="0" smtClean="0"/>
            </a:br>
            <a:r>
              <a:rPr lang="ru-RU" sz="2800" b="1" dirty="0" smtClean="0"/>
              <a:t> 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32856"/>
            <a:ext cx="8429652" cy="4725144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Место, цели и задачи проектной и УИД в лицее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Планируемые результаты деятельности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Особенности проектной и УИД в лицее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Формирование проектного мышления (от проектной задачи к реальному проекту и учебному исследованию)</a:t>
            </a:r>
          </a:p>
          <a:p>
            <a:pPr marL="514350" lvl="0" indent="-514350">
              <a:buFont typeface="+mj-lt"/>
              <a:buAutoNum type="arabicPeriod"/>
            </a:pP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Формирование и развитие исследовательских навыков лицеистов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691680" y="2024848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8143932" cy="785818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Образовательное путешествие</a:t>
            </a:r>
            <a:r>
              <a:rPr lang="ru-RU" sz="2900" dirty="0" smtClean="0"/>
              <a:t> 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714356"/>
            <a:ext cx="4786346" cy="57864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i="1" dirty="0" smtClean="0"/>
              <a:t>Объектом исследования</a:t>
            </a:r>
            <a:r>
              <a:rPr lang="ru-RU" sz="1800" dirty="0" smtClean="0"/>
              <a:t> во время образовательного путешествия является: окружающий мир во всем его многообразии</a:t>
            </a:r>
            <a:endParaRPr lang="en-US" sz="18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800" b="1" i="1" dirty="0" smtClean="0"/>
              <a:t>Субъектами образовательного маршрута</a:t>
            </a:r>
            <a:r>
              <a:rPr lang="ru-RU" sz="1800" i="1" dirty="0" smtClean="0"/>
              <a:t> </a:t>
            </a:r>
            <a:r>
              <a:rPr lang="ru-RU" sz="1800" dirty="0" smtClean="0"/>
              <a:t>являются ученик и его учитель. Во время путешествия они становятся равнозначными участниками путешествия, попутчиками.</a:t>
            </a:r>
            <a:endParaRPr lang="en-US" sz="18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800" b="1" i="1" dirty="0" smtClean="0"/>
              <a:t>Образовательное путешествие </a:t>
            </a:r>
            <a:r>
              <a:rPr lang="ru-RU" sz="1800" dirty="0" smtClean="0"/>
              <a:t>предполагает активную самостоятельную деятельность учащегося, что относится к </a:t>
            </a:r>
            <a:r>
              <a:rPr lang="ru-RU" sz="1800" b="1" i="1" dirty="0" smtClean="0"/>
              <a:t>сильной стороне</a:t>
            </a:r>
            <a:r>
              <a:rPr lang="ru-RU" sz="1800" dirty="0" smtClean="0"/>
              <a:t> этой технологии.</a:t>
            </a:r>
          </a:p>
          <a:p>
            <a:pPr>
              <a:lnSpc>
                <a:spcPct val="120000"/>
              </a:lnSpc>
            </a:pPr>
            <a:endParaRPr lang="ru-RU" sz="1800" dirty="0" smtClean="0"/>
          </a:p>
          <a:p>
            <a:pPr>
              <a:lnSpc>
                <a:spcPct val="120000"/>
              </a:lnSpc>
            </a:pPr>
            <a:endParaRPr lang="ru-RU" sz="1800" dirty="0" smtClean="0"/>
          </a:p>
          <a:p>
            <a:pPr>
              <a:lnSpc>
                <a:spcPct val="120000"/>
              </a:lnSpc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00736" y="714356"/>
            <a:ext cx="3614734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Защита проектных задач</a:t>
            </a:r>
          </a:p>
          <a:p>
            <a:r>
              <a:rPr lang="ru-RU" sz="1800" dirty="0" smtClean="0"/>
              <a:t>«Профессия -проводник»</a:t>
            </a:r>
          </a:p>
          <a:p>
            <a:r>
              <a:rPr lang="ru-RU" sz="1800" dirty="0" smtClean="0"/>
              <a:t>«Математика на колесах»</a:t>
            </a:r>
          </a:p>
          <a:p>
            <a:endParaRPr lang="ru-RU" dirty="0"/>
          </a:p>
        </p:txBody>
      </p:sp>
      <p:pic>
        <p:nvPicPr>
          <p:cNvPr id="11" name="Рисунок 10" descr="H:\DCIM\103_PANA\P103068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76575" y="4401442"/>
            <a:ext cx="3151625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:\DCIM\103_PANA\P10306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76575" y="1928802"/>
            <a:ext cx="3153143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V="1">
            <a:off x="1643042" y="606918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светлана\Desktop\Фото для вебинара\P1030928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947244"/>
            <a:ext cx="3816000" cy="2553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светлана\Desktop\Фото для вебинара\DSC_036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0472" y="947244"/>
            <a:ext cx="3816000" cy="255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светлана\Desktop\Фото для вебинара\P103093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88762" y="3763390"/>
            <a:ext cx="381600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светлана\Desktop\Фото для вебинара\DSC_036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3763390"/>
            <a:ext cx="3816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8143932" cy="785818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Образовательное путешествие</a:t>
            </a:r>
            <a:r>
              <a:rPr lang="ru-RU" sz="2900" dirty="0" smtClean="0"/>
              <a:t> </a:t>
            </a:r>
            <a:endParaRPr lang="ru-RU" sz="2900" dirty="0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643042" y="606918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ветлана\Desktop\Фото для вебинара\20150624_195614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876042"/>
            <a:ext cx="3852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лана\Desktop\Фото для вебинара\20150620_20134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909396"/>
            <a:ext cx="3852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ветлана\Desktop\Фото для вебинара\20150624_19590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857232"/>
            <a:ext cx="38520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:\Гранд 2015\восстановленные файлы\Сочи 2015\Сочи скан грамоты\img50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3571876"/>
            <a:ext cx="2404686" cy="289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8143932" cy="785818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Образовательное путешествие</a:t>
            </a:r>
            <a:r>
              <a:rPr lang="ru-RU" sz="2900" dirty="0" smtClean="0"/>
              <a:t> </a:t>
            </a:r>
            <a:endParaRPr lang="ru-RU" sz="2900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1643042" y="606918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14348" y="2214554"/>
            <a:ext cx="35719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Цель Экспедиции </a:t>
            </a:r>
            <a:r>
              <a:rPr lang="ru-RU" dirty="0" smtClean="0"/>
              <a:t>– создание условий для освоения обучающимися Вологодской области духовных, культурных и природных ценностей родного края.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Задачи Экспедиции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just">
              <a:buFont typeface="Bookman Old Style" pitchFamily="18" charset="0"/>
              <a:buChar char="-"/>
            </a:pPr>
            <a:r>
              <a:rPr lang="ru-RU" dirty="0" smtClean="0"/>
              <a:t>расширение знаний молодого поколения об историческом, культурном и природном наследии родного края;</a:t>
            </a:r>
          </a:p>
          <a:p>
            <a:pPr algn="just">
              <a:buFont typeface="Bookman Old Style" pitchFamily="18" charset="0"/>
              <a:buChar char="-"/>
            </a:pPr>
            <a:r>
              <a:rPr lang="ru-RU" dirty="0" smtClean="0"/>
              <a:t>активизация познавательной деятельности обучающихся, развитие их интеллектуальных и творческих способностей;</a:t>
            </a:r>
          </a:p>
          <a:p>
            <a:pPr algn="just">
              <a:buFont typeface="Bookman Old Style" pitchFamily="18" charset="0"/>
              <a:buChar char="-"/>
            </a:pPr>
            <a:r>
              <a:rPr lang="ru-RU" dirty="0" smtClean="0"/>
              <a:t>создание условий для формирования гражданственности и патриотизма как важнейших духовно-нравственных и социальных ценностей.</a:t>
            </a:r>
          </a:p>
          <a:p>
            <a:pPr algn="just"/>
            <a:endParaRPr lang="ru-RU" dirty="0"/>
          </a:p>
        </p:txBody>
      </p:sp>
      <p:pic>
        <p:nvPicPr>
          <p:cNvPr id="8" name="Picture 2" descr="F:\АОУ ДОД ВО РЦДОД\Отдел информационно-аналитический\Новости\Отдел краеведения, экологии и музейной работы\Мероприятия отдела\2014_Моя родина - Вологодчина\Обои_мал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7686" y="285728"/>
            <a:ext cx="4572697" cy="165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Фото Вся Вологодчина 01 10 15\PA015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357430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5715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«Моя Родина – </a:t>
            </a:r>
            <a:r>
              <a:rPr lang="ru-RU" sz="3200" b="1" dirty="0" err="1" smtClean="0"/>
              <a:t>Ярославия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1000108"/>
            <a:ext cx="43577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     </a:t>
            </a:r>
            <a:r>
              <a:rPr lang="ru-RU" sz="1800" dirty="0" smtClean="0"/>
              <a:t>Лицеисты стали почетными гостями на  торжественной церемонии  подведения итогов областной патриотической туристско-краеведческой  экспедиции «Моя Родина – Ярославия». Сама церемония проходила в красивейшем зале главного корпуса Ярославского государственного университета имени П.Г. Демидова. </a:t>
            </a:r>
            <a:endParaRPr lang="ru-RU" sz="1800" dirty="0"/>
          </a:p>
        </p:txBody>
      </p:sp>
      <p:pic>
        <p:nvPicPr>
          <p:cNvPr id="1026" name="Picture 2" descr="E:\s730376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142984"/>
            <a:ext cx="3786214" cy="283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642910" y="4357694"/>
            <a:ext cx="828680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Было много музыки, выступлений, поздравлений и подарков. Участники экспедиции представляли районы Ярославской области, рассказывали об удивительных местах своего края.  Все выступления ребят были   пропитаны чувством патриотизма и  любви к своей малой родине.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6429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Образовательное погружение «Грани»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42952" y="1231903"/>
            <a:ext cx="3971924" cy="484030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b="1" dirty="0" smtClean="0"/>
              <a:t>Для обучаемого необходимы: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 постоянное положительное эмоциональное подкрепление за счет эстетических и комфортных условий;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демонстрация быстрого продвижения вперед в изучение дисциплины;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«погружение» в учебную дисциплину;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формирование веры в осуществимость задач обучения.</a:t>
            </a:r>
          </a:p>
          <a:p>
            <a:endParaRPr lang="ru-RU" sz="1800" dirty="0"/>
          </a:p>
        </p:txBody>
      </p:sp>
      <p:pic>
        <p:nvPicPr>
          <p:cNvPr id="2050" name="Picture 2" descr="E:\фото лагерь 26.10.18-28.10.18\27.10.18\SAM_3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411255"/>
            <a:ext cx="4140000" cy="23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фото лагерь 26.10.18-28.10.18\27.10.18\SAM_30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9718" y="4054461"/>
            <a:ext cx="4140000" cy="23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SAM_31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2314" y="1285860"/>
            <a:ext cx="3924000" cy="2201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SAM_31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5718" y="4082629"/>
            <a:ext cx="3924000" cy="220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SAM_317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082629"/>
            <a:ext cx="3924000" cy="220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SAM_318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1296675"/>
            <a:ext cx="3924000" cy="220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6429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Образовательное погружение «Грани»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Профильная смена «Лицеист»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47714" y="1000108"/>
            <a:ext cx="4038600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Задачи:</a:t>
            </a:r>
          </a:p>
          <a:p>
            <a:pPr lvl="0"/>
            <a:r>
              <a:rPr lang="ru-RU" sz="3200" dirty="0" smtClean="0"/>
              <a:t>формирование и развитие духовно –нравственных качеств личности, позитивной мотивации здорового образа жизни, гражданско-правовое воспитание.</a:t>
            </a:r>
          </a:p>
          <a:p>
            <a:pPr lvl="0"/>
            <a:r>
              <a:rPr lang="ru-RU" sz="3200" dirty="0" smtClean="0"/>
              <a:t>организация содержательного досуга обучающихся;</a:t>
            </a:r>
          </a:p>
          <a:p>
            <a:pPr lvl="0"/>
            <a:r>
              <a:rPr lang="ru-RU" sz="3200" dirty="0" smtClean="0"/>
              <a:t>использование инновационных методик и форм работы в организации профильной смены;</a:t>
            </a:r>
          </a:p>
          <a:p>
            <a:r>
              <a:rPr lang="ru-RU" sz="3200" dirty="0" smtClean="0"/>
              <a:t>вовлечение ребенка в межличностные отношения во временном детском коллективе для развития его социально-коммуникативных качеств и умений, способности жить в группе и соотносить личные интересы с коллективными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 descr="G:\DCIM\105_PANA\P1050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48582" y="1000108"/>
            <a:ext cx="3909698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фотки\RN54phxRZ9Y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48582" y="3872834"/>
            <a:ext cx="3888000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7714" y="1017589"/>
            <a:ext cx="3824286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</a:p>
          <a:p>
            <a:pPr lvl="0"/>
            <a:r>
              <a:rPr lang="ru-RU" dirty="0" smtClean="0"/>
              <a:t>повышение мотивации обучающихся к самостоятельной познавательной деятельности, формирование потребности в систематическом самообразовании, научно-исследовательской деятельности;</a:t>
            </a:r>
          </a:p>
          <a:p>
            <a:pPr lvl="0"/>
            <a:r>
              <a:rPr lang="ru-RU" dirty="0" smtClean="0"/>
              <a:t>создание условий для выбора индивидуальной образовательной траектории; </a:t>
            </a:r>
          </a:p>
          <a:p>
            <a:pPr lvl="0"/>
            <a:r>
              <a:rPr lang="ru-RU" dirty="0" smtClean="0"/>
              <a:t>использование инновационных методик и форм работы в организации профильной смены;</a:t>
            </a:r>
          </a:p>
        </p:txBody>
      </p:sp>
      <p:pic>
        <p:nvPicPr>
          <p:cNvPr id="5" name="Содержимое 4" descr="F:\DCIM\100D3000\DSC_0271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50752"/>
            <a:ext cx="3996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DCIM\100D3000\DSC_0276.JPG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908272"/>
            <a:ext cx="3996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7858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Профильная смена «Лицеист»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Один день из жизни профильной смены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1643042" y="12498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440184"/>
          <a:ext cx="8072494" cy="2560320"/>
        </p:xfrm>
        <a:graphic>
          <a:graphicData uri="http://schemas.openxmlformats.org/drawingml/2006/table">
            <a:tbl>
              <a:tblPr/>
              <a:tblGrid>
                <a:gridCol w="891544"/>
                <a:gridCol w="899735"/>
                <a:gridCol w="892637"/>
                <a:gridCol w="1173736"/>
                <a:gridCol w="785818"/>
                <a:gridCol w="806802"/>
                <a:gridCol w="1451695"/>
                <a:gridCol w="1170527"/>
              </a:tblGrid>
              <a:tr h="11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класс (1)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класс (2)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класс (1)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класс(2)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 класс (1)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 класс (2)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9.30-10.10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Творческие мастерские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Аквагрим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Творческие мастерские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«Лепка из соленого теста»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Творческие мастерские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Квилинг</a:t>
                      </a:r>
                      <a:r>
                        <a:rPr lang="ru-RU" sz="1200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Творческие мастерские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специализаций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10.10-10.50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специализаций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«Логика»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Работа специализаций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«Логика»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Пионербол /футбол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72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завтрак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11.10-11.50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специализаций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«Филология»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Творческие мастерские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«Рисование на камнях»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Работа специализаций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«Логика»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игры «Сотрудничество»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Работа специализаций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11.50-12.30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Музыкальный час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61" name="WordArt 1"/>
          <p:cNvSpPr>
            <a:spLocks noChangeArrowheads="1" noChangeShapeType="1" noTextEdit="1"/>
          </p:cNvSpPr>
          <p:nvPr/>
        </p:nvSpPr>
        <p:spPr bwMode="auto">
          <a:xfrm>
            <a:off x="1785918" y="4278321"/>
            <a:ext cx="2865438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«Что? Где? Когда?»</a:t>
            </a:r>
            <a:endParaRPr lang="ru-RU" sz="2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Рисунок 10" descr="P10705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4295797"/>
            <a:ext cx="30289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85786" y="4841100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  <a:tab pos="46259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Поздравляем команду победителей!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  <a:tab pos="4625975" algn="ctr"/>
              </a:tabLst>
            </a:pP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Блинова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Олеся, Ткаченко Татьяна, 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Родичева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Элина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Пантелеев Василий, Малыгина Екатерина, Фишер Екатерина, Полевая Катерина.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0900" algn="l"/>
                <a:tab pos="46259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Молодцы, ребята!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1643042" y="40466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532440" cy="837876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Индивидуальная образовательная траектория</a:t>
            </a:r>
            <a:br>
              <a:rPr lang="ru-RU" sz="2600" b="1" dirty="0" smtClean="0"/>
            </a:br>
            <a:endParaRPr lang="ru-RU" sz="2600" b="1" dirty="0"/>
          </a:p>
        </p:txBody>
      </p:sp>
      <p:grpSp>
        <p:nvGrpSpPr>
          <p:cNvPr id="3" name="Группа 28"/>
          <p:cNvGrpSpPr/>
          <p:nvPr/>
        </p:nvGrpSpPr>
        <p:grpSpPr>
          <a:xfrm>
            <a:off x="683568" y="521296"/>
            <a:ext cx="8352928" cy="6220072"/>
            <a:chOff x="683568" y="521296"/>
            <a:chExt cx="8352928" cy="6220072"/>
          </a:xfrm>
        </p:grpSpPr>
        <p:pic>
          <p:nvPicPr>
            <p:cNvPr id="5" name="Picture 3" descr="C:\Users\Бондаренко Дмитрий\Desktop\ВМЛ.png"/>
            <p:cNvPicPr>
              <a:picLocks noChangeAspect="1" noChangeArrowheads="1"/>
            </p:cNvPicPr>
            <p:nvPr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8462636" y="5841368"/>
              <a:ext cx="573860" cy="90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schemeClr val="tx1">
                  <a:lumMod val="65000"/>
                  <a:lumOff val="35000"/>
                  <a:alpha val="80000"/>
                </a:schemeClr>
              </a:outerShdw>
            </a:effectLst>
          </p:spPr>
        </p:pic>
        <p:sp>
          <p:nvSpPr>
            <p:cNvPr id="32" name="Скругленный прямоугольник 31"/>
            <p:cNvSpPr/>
            <p:nvPr/>
          </p:nvSpPr>
          <p:spPr>
            <a:xfrm>
              <a:off x="683568" y="5517232"/>
              <a:ext cx="8352928" cy="1224136"/>
            </a:xfrm>
            <a:prstGeom prst="roundRect">
              <a:avLst>
                <a:gd name="adj" fmla="val 637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95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Личностный и деятельностный подходы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Учебный план, план внеурочной деятельности,  профильные годовые экзамены, внеклассная  работа по предмету и тьюторское сопровождение(институт освобожденных классных воспитателей), программы  воспитания и социализации программы дополнительного образования, психологическое сопровождение, профильные лагерные смены.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Психологическое сопровождение:  Программа профориентации(1-11 класс), Программа сопровождения подготовки к участию в олимпиадном движении и др.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Принципы формирования ИОТ</a:t>
              </a: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:   научность, природосообразность, организационная гибкость, избыточность предложений, преемственность курсов.</a:t>
              </a:r>
              <a:endParaRPr lang="ru-RU" sz="9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115616" y="4581128"/>
              <a:ext cx="1872208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Формирование  и развитие способности к выбору, планированию;  фиксация, накопление и оценка индивидуальных достижений учащихся.</a:t>
              </a:r>
              <a:endParaRPr lang="ru-RU" sz="9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059832" y="4581128"/>
              <a:ext cx="1872208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Отбор адекватных инструментов диагностики достижений планируемых результатов. 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004048" y="4581128"/>
              <a:ext cx="3168352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Карты знаний в предмете, отбор материала на самостоятельное изучение,  портфолио.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"Проектная лаборатория",  образовательные путешествия,  социальные проекты, технология погружения в предмет.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115616" y="3429000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Формирование умений  планировать собственную образовательную деятельность, </a:t>
              </a:r>
              <a:r>
                <a:rPr lang="ru-RU" sz="9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поддержка познавательной мотивации.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059832" y="3429000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Профессиональная компетентность педагогов  (тьюторов ).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Ограниченная вариативность ООП (часы используются на обеспечение профильности).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004048" y="3429000"/>
              <a:ext cx="3168352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Маршруты (в предмете, направлении),  увеличение объема материала на  самостоятельное изучение, </a:t>
              </a:r>
              <a:r>
                <a:rPr lang="ru-RU" sz="9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групповое проектирование, самостоятельны учебные мини-исследования, </a:t>
              </a: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широкий перечень внеурочных курсов познавательной направленности. ПС:  </a:t>
              </a:r>
              <a:r>
                <a:rPr lang="ru-RU" sz="9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Программа формирования и развития целеполагания.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115616" y="2276872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Обеспечение возможности для  профессиональных проб, осознанности  и самостоятельности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выбора (субъектность).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059832" y="2276872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Усложнение учебного плана, организационные, кадровые </a:t>
              </a:r>
              <a:r>
                <a:rPr lang="ru-RU" sz="9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(консультанты из числа работников высшей школы и другие), </a:t>
              </a: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недостаточность  локальных актов, регули-рующих реализацию ИОТ.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004048" y="2276872"/>
              <a:ext cx="3168352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Апробация ИОТ, расширение курсов и предметов по выбору,   предоставление выбора углубления и сложности изучаемых предметов,  обеспечение участия в олимпиадах  муниципального, регионального и федерального уровней. </a:t>
              </a:r>
              <a:r>
                <a:rPr lang="ru-RU" sz="9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Защита индивидуального проекта или учебного исследования. </a:t>
              </a: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Программы ПС.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115616" y="836712"/>
              <a:ext cx="1872208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Развитие рефлексии; </a:t>
              </a:r>
              <a:r>
                <a:rPr lang="ru-RU" sz="9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профессиональное само-определение, максималь-ная  самореализация, </a:t>
              </a: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до-стижение высокого уровня планируемых результатов ООП,   достижение высокого уровня личных результатов  в олимпиадном движении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059832" y="836712"/>
              <a:ext cx="1872208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Недостаточно разработанная нормативная база.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Невозможность  определения ИОМ на весь период сразу. 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004048" y="836712"/>
              <a:ext cx="3168352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Использование ИКТ; избыточность профильных предложений (выбор профильных предметов); расширенные связи с высшей школой,  динамическое расписание, самоконтроль за результатами  ОД; стимулирование инициативности старшеклассников (коучинг), развитие прогностических  умений.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ПС: тренинги, индивидуальные консультации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1115616" y="521296"/>
              <a:ext cx="1872208" cy="243408"/>
            </a:xfrm>
            <a:prstGeom prst="roundRect">
              <a:avLst>
                <a:gd name="adj" fmla="val 6379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Цели</a:t>
              </a:r>
              <a:endParaRPr lang="ru-RU" sz="105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059832" y="521296"/>
              <a:ext cx="1872208" cy="243408"/>
            </a:xfrm>
            <a:prstGeom prst="roundRect">
              <a:avLst>
                <a:gd name="adj" fmla="val 6379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Проблемы</a:t>
              </a: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5004048" y="521296"/>
              <a:ext cx="3168352" cy="243408"/>
            </a:xfrm>
            <a:prstGeom prst="roundRect">
              <a:avLst>
                <a:gd name="adj" fmla="val 6379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Элементы образовательной деятельности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683568" y="4581128"/>
              <a:ext cx="360040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Начальное общ. </a:t>
              </a:r>
              <a:r>
                <a:rPr lang="ru-RU" sz="95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обр-е</a:t>
              </a:r>
              <a:endParaRPr lang="ru-RU" sz="95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683568" y="2276872"/>
              <a:ext cx="360040" cy="2232248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Основное общее образование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5 - 6 класс               7 - 9 класс</a:t>
              </a:r>
              <a:endParaRPr lang="ru-RU" sz="95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83568" y="836712"/>
              <a:ext cx="360040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Среднее общее образование</a:t>
              </a:r>
              <a:endParaRPr lang="ru-RU" sz="95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Двойная стрелка вверх/вниз 59"/>
            <p:cNvSpPr/>
            <p:nvPr/>
          </p:nvSpPr>
          <p:spPr>
            <a:xfrm>
              <a:off x="8244408" y="836712"/>
              <a:ext cx="360040" cy="4608512"/>
            </a:xfrm>
            <a:prstGeom prst="upDownArrow">
              <a:avLst>
                <a:gd name="adj1" fmla="val 6511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>
                  <a:solidFill>
                    <a:prstClr val="white"/>
                  </a:solidFill>
                </a:rPr>
                <a:t>В </a:t>
              </a:r>
              <a:r>
                <a:rPr lang="ru-RU" dirty="0" err="1" smtClean="0">
                  <a:solidFill>
                    <a:prstClr val="white"/>
                  </a:solidFill>
                </a:rPr>
                <a:t>н</a:t>
              </a:r>
              <a:r>
                <a:rPr lang="ru-RU" dirty="0" smtClean="0">
                  <a:solidFill>
                    <a:prstClr val="white"/>
                  </a:solidFill>
                </a:rPr>
                <a:t> е </a:t>
              </a:r>
              <a:r>
                <a:rPr lang="ru-RU" dirty="0" err="1" smtClean="0">
                  <a:solidFill>
                    <a:prstClr val="white"/>
                  </a:solidFill>
                </a:rPr>
                <a:t>ш</a:t>
              </a:r>
              <a:r>
                <a:rPr lang="ru-RU" dirty="0" smtClean="0">
                  <a:solidFill>
                    <a:prstClr val="white"/>
                  </a:solidFill>
                </a:rPr>
                <a:t> </a:t>
              </a:r>
              <a:r>
                <a:rPr lang="ru-RU" dirty="0" err="1" smtClean="0">
                  <a:solidFill>
                    <a:prstClr val="white"/>
                  </a:solidFill>
                </a:rPr>
                <a:t>н</a:t>
              </a:r>
              <a:r>
                <a:rPr lang="ru-RU" dirty="0" smtClean="0">
                  <a:solidFill>
                    <a:prstClr val="white"/>
                  </a:solidFill>
                </a:rPr>
                <a:t> и е    у с л о в и я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8676456" y="4581128"/>
              <a:ext cx="360040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80%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8676456" y="3429000"/>
              <a:ext cx="360040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60%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8676456" y="836712"/>
              <a:ext cx="360040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40%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8676456" y="2276872"/>
              <a:ext cx="360040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50 - 60%</a:t>
              </a:r>
              <a:endPara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928670"/>
          <a:ext cx="8072493" cy="5645813"/>
        </p:xfrm>
        <a:graphic>
          <a:graphicData uri="http://schemas.openxmlformats.org/drawingml/2006/table">
            <a:tbl>
              <a:tblPr/>
              <a:tblGrid>
                <a:gridCol w="2143140"/>
                <a:gridCol w="3972114"/>
                <a:gridCol w="1957239"/>
              </a:tblGrid>
              <a:tr h="436303">
                <a:tc gridSpan="3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Профильное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«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Математика»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«Олимпиада открытия»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заданий интеллектуальной направленности повышенного и высокого уровня сложности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Учебные занятия по расписанию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программой предмета 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программой предмета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Соревнование «Математический биатлон»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9191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Числа от 1 до 1000. Сложение и вычитание чисел в пределах 1000.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Групповой и индивидуальный этапы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Турнир математических игр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с числами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Арифметические задачи (повышенной сложности),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 зачетная работа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Командная игра на взаимодействие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«Математический футбол»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Арифметические задачи (повышенной сложности),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WenQuanYi Micro Hei"/>
                          <a:cs typeface="Times New Roman"/>
                        </a:rPr>
                        <a:t>требующие особых приемов решения.</a:t>
                      </a:r>
                      <a:endParaRPr lang="ru-RU" sz="1200" kern="50" dirty="0">
                        <a:latin typeface="Tahoma"/>
                        <a:ea typeface="WenQuanYi Micro Hei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Конкурс задач поисково-исследовательского характера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«Задача дня»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 на развитие творческого потенциала.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 зачетная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Игра «Математический лабиринт»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Актуализация знаний, подготовка к олимпиаде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Игра по станциям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«Олимпиада закрытия»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заданий интеллектуальной направленности повышенного и высокого уровня сложности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Присвоение звания «Лучшего участника смены по направлению: «Математика»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зачет по итогам смены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9" marR="41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714348" y="142852"/>
            <a:ext cx="828680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Профильная смена «Лицеист»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933429"/>
          <a:ext cx="8072494" cy="5638844"/>
        </p:xfrm>
        <a:graphic>
          <a:graphicData uri="http://schemas.openxmlformats.org/drawingml/2006/table">
            <a:tbl>
              <a:tblPr/>
              <a:tblGrid>
                <a:gridCol w="2092869"/>
                <a:gridCol w="4022385"/>
                <a:gridCol w="1957240"/>
              </a:tblGrid>
              <a:tr h="5754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Профильное направление «Естественнонаучные дисциплины и физика»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(химия, физика, биология)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«Олимпиада открытия»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заданий интеллектуальной направленности повышенного и высокого уровня сложности</a:t>
                      </a: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Учебные занятия по расписанию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программой предмета </a:t>
                      </a: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программой предмета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Интеллектуальная игра: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«Самый умный химик»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Интерактивные задания повышенного уровня сложности</a:t>
                      </a:r>
                      <a:endParaRPr lang="ru-RU" sz="1200" kern="50" dirty="0">
                        <a:latin typeface="Tahoma"/>
                        <a:ea typeface="WenQuanYi Micro Hei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Групповая игра по физике: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«Конкурс эрудитов»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Решение олимпиадных задач</a:t>
                      </a: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Индивидуальная зачетная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Брэйн-ринг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«Великие открытия» (физика, химия, экология)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 на развитие творческого потенциала.</a:t>
                      </a: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Групповой проект: «Темп»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интерактивных компьютерных моделей и компьютерных программ при изучении естественнонаучных дисциплин и физики</a:t>
                      </a: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«Олимпиада закрытия»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заданий интеллектуальной направленности повышенного и высокого уровня сложности</a:t>
                      </a: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Присвоение звания «Лучшего участника смены по направлениям: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«Химия», «физика», «биология»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зачет по итогам смены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714348" y="142852"/>
            <a:ext cx="828680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Профильная смена «Лицеист»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Социальные проекты</a:t>
            </a:r>
            <a:endParaRPr lang="ru-RU" sz="3200" b="1" dirty="0"/>
          </a:p>
        </p:txBody>
      </p:sp>
      <p:pic>
        <p:nvPicPr>
          <p:cNvPr id="7" name="Содержимое 6" descr="H:\фотографии\Выставка Толстиковой\Худвыствака3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9152" y="1020123"/>
            <a:ext cx="4038600" cy="269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3" name="Picture 1" descr="F:\! а Рождественский ба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071546"/>
            <a:ext cx="4286280" cy="5357850"/>
          </a:xfrm>
          <a:prstGeom prst="rect">
            <a:avLst/>
          </a:prstGeom>
          <a:noFill/>
        </p:spPr>
      </p:pic>
      <p:pic>
        <p:nvPicPr>
          <p:cNvPr id="9" name="Рисунок 8" descr="F:\Рождественнский бал\бал\IMG_3209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3714752"/>
            <a:ext cx="40005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86808" cy="9818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Лицейская конференция младших школьников</a:t>
            </a:r>
            <a:endParaRPr lang="ru-RU" sz="3200" b="1" dirty="0"/>
          </a:p>
        </p:txBody>
      </p:sp>
      <p:pic>
        <p:nvPicPr>
          <p:cNvPr id="8194" name="Picture 2" descr="H:\Сочи 2015 фото и видео\От Головановой Ольги\IMG_20150622_100345.jpg"/>
          <p:cNvPicPr>
            <a:picLocks noGrp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0240" y="1500174"/>
            <a:ext cx="3744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:\Сочи 2015 фото и видео\От Головановой Ольги\IMG_20150622_10413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68554" y="1500174"/>
            <a:ext cx="3744416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:\Сочи 2015 фото и видео\От Головановой Ольги\IMG_20150622_1100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9824" y="4381064"/>
            <a:ext cx="3744000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:\Сочи 2015 фото и видео\От Головановой Ольги\IMG_20150622_13101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71404" y="4381064"/>
            <a:ext cx="3744000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 flipV="1">
            <a:off x="1643042" y="12498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86808" cy="7143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Индивидуальная работа</a:t>
            </a:r>
            <a:endParaRPr lang="ru-RU" sz="3200" b="1" dirty="0"/>
          </a:p>
        </p:txBody>
      </p:sp>
      <p:sp>
        <p:nvSpPr>
          <p:cNvPr id="18" name="Рисунок 15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3" y="1071547"/>
          <a:ext cx="8215372" cy="5500724"/>
        </p:xfrm>
        <a:graphic>
          <a:graphicData uri="http://schemas.openxmlformats.org/drawingml/2006/table">
            <a:tbl>
              <a:tblPr/>
              <a:tblGrid>
                <a:gridCol w="1123461"/>
                <a:gridCol w="1336817"/>
                <a:gridCol w="1439607"/>
                <a:gridCol w="1294591"/>
                <a:gridCol w="848429"/>
                <a:gridCol w="1086788"/>
                <a:gridCol w="1085679"/>
              </a:tblGrid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Фамилия имя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Начальная школа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Естественнонаучное отделение лицея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 класс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Мельников Никита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Конструирование подъемного механизма на основе на базе велосипеда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Солнечное зарядное устройство своими руками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микроскопа из подручных средств.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Кузнецов Илья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Быстрые крылья!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Исследование зависимости характеристик полета от параметров модели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ourier New"/>
                          <a:cs typeface="Times New Roman"/>
                        </a:rPr>
                        <a:t>«Мультимедиа-проект»  </a:t>
                      </a: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«Сдай экзамен в фиксо-школе»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«Разгон ферромагнитного тела с помощью магнитного поля»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Беляевская Ева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Сравнение фразеологизмов русского и английского языков (Аллегория описания человека через животное)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Сравнение свойств натурального и искусственного меда"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«Луговые фитоценозы: взаимосвязь видового состава и условий среды»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«Влияние борщевика Сосновского на прорастание 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семян»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Соллертинская Виктория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Создание книги  «Волшебницы – Рукодельницы»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Бабочка-капустница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«Биологическая система: растение-фитофаг-энтомофаг»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«Исследование состава и свойств молока разных производителей Вологодской области»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86808" cy="12144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Интеллектуальная школа </a:t>
            </a:r>
            <a:br>
              <a:rPr lang="ru-RU" sz="3200" b="1" dirty="0" smtClean="0"/>
            </a:br>
            <a:r>
              <a:rPr lang="ru-RU" sz="3200" b="1" dirty="0" smtClean="0"/>
              <a:t>«Развитие»</a:t>
            </a:r>
            <a:endParaRPr lang="ru-RU" sz="3200" b="1" dirty="0"/>
          </a:p>
        </p:txBody>
      </p:sp>
      <p:pic>
        <p:nvPicPr>
          <p:cNvPr id="2050" name="Picture 2" descr="E:\i4F2H2L0H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85843" y="2195623"/>
            <a:ext cx="8143875" cy="351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flipV="1">
            <a:off x="1643042" y="12498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214446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Проектная задача «Детская площадка»</a:t>
            </a:r>
            <a:endParaRPr lang="ru-RU" sz="3000" b="1" dirty="0"/>
          </a:p>
        </p:txBody>
      </p:sp>
      <p:pic>
        <p:nvPicPr>
          <p:cNvPr id="1026" name="Picture 2" descr="E:\shutterstock_572494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928662" y="1044866"/>
            <a:ext cx="3895724" cy="259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91118" y="928670"/>
            <a:ext cx="4038600" cy="585791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задача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задача, в которой заданий целенаправленно через систему  или набор стимулируется система детских действий, направленных на  получение  еще никогда не существовавшего в практике ребенка результата, и в ходе решения которой происходит качественное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самоизменение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 детей.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 задача принципиально носит групповой характер.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светлана\Downloads\IMG_20181031_120244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928662" y="3886314"/>
            <a:ext cx="3895724" cy="2730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14"/>
            <a:ext cx="8143932" cy="8699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 smtClean="0"/>
              <a:t>Проектная задача </a:t>
            </a:r>
            <a:br>
              <a:rPr lang="ru-RU" sz="3200" dirty="0" smtClean="0"/>
            </a:br>
            <a:r>
              <a:rPr lang="ru-RU" sz="3200" dirty="0" smtClean="0"/>
              <a:t>«Правила для школьников»</a:t>
            </a:r>
            <a:endParaRPr lang="ru-RU" sz="3200" dirty="0"/>
          </a:p>
        </p:txBody>
      </p:sp>
      <p:pic>
        <p:nvPicPr>
          <p:cNvPr id="3074" name="Picture 2" descr="E: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0000"/>
          </a:blip>
          <a:stretch>
            <a:fillRect/>
          </a:stretch>
        </p:blipFill>
        <p:spPr bwMode="auto">
          <a:xfrm>
            <a:off x="3929058" y="1814372"/>
            <a:ext cx="5014142" cy="375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85786" y="1589093"/>
            <a:ext cx="3000396" cy="4911741"/>
          </a:xfrm>
        </p:spPr>
        <p:txBody>
          <a:bodyPr/>
          <a:lstStyle/>
          <a:p>
            <a:r>
              <a:rPr lang="ru-RU" sz="2000" b="1" dirty="0" smtClean="0"/>
              <a:t>Отличие проектной задачи  от проекта</a:t>
            </a:r>
          </a:p>
          <a:p>
            <a:endParaRPr lang="ru-RU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Для решения проектной задачи детям предлагаются все необходимые средства и материалы в виде набора заданий и требуемых для их выполнения данных.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/>
              <a:t>Проектная задача- </a:t>
            </a:r>
            <a:r>
              <a:rPr lang="ru-RU" sz="1600" dirty="0" smtClean="0"/>
              <a:t>менее объемная дидактическая единица по сравнению с проектом.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43042" y="12498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286808" cy="121444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Воронцов А.Б.: </a:t>
            </a:r>
            <a:r>
              <a:rPr lang="ru-RU" sz="1800" b="1" dirty="0" smtClean="0">
                <a:solidFill>
                  <a:srgbClr val="0070C0"/>
                </a:solidFill>
              </a:rPr>
              <a:t>«В проектной задаче важен не сколько конечный продукт, сколько сам  </a:t>
            </a:r>
            <a:r>
              <a:rPr lang="ru-RU" sz="1800" b="1" dirty="0" smtClean="0">
                <a:solidFill>
                  <a:srgbClr val="00B050"/>
                </a:solidFill>
              </a:rPr>
              <a:t>процесс коллективного детского труда!</a:t>
            </a:r>
            <a:r>
              <a:rPr lang="ru-RU" sz="1800" b="1" dirty="0" smtClean="0">
                <a:solidFill>
                  <a:srgbClr val="0070C0"/>
                </a:solidFill>
              </a:rPr>
              <a:t>»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светлана\Downloads\IMG_20181031_120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30000"/>
          </a:blip>
          <a:stretch>
            <a:fillRect/>
          </a:stretch>
        </p:blipFill>
        <p:spPr bwMode="auto">
          <a:xfrm>
            <a:off x="1138198" y="2214554"/>
            <a:ext cx="314805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светлана\Downloads\IMG_20181031_1202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30000"/>
          </a:blip>
          <a:stretch>
            <a:fillRect/>
          </a:stretch>
        </p:blipFill>
        <p:spPr bwMode="auto">
          <a:xfrm>
            <a:off x="5572132" y="2214554"/>
            <a:ext cx="307103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71414"/>
            <a:ext cx="8143932" cy="869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Проектная задача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«Правила для школьников»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643042" y="12498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357298"/>
          <a:ext cx="8143933" cy="5357851"/>
        </p:xfrm>
        <a:graphic>
          <a:graphicData uri="http://schemas.openxmlformats.org/drawingml/2006/table">
            <a:tbl>
              <a:tblPr/>
              <a:tblGrid>
                <a:gridCol w="2962503"/>
                <a:gridCol w="2962503"/>
                <a:gridCol w="528766"/>
                <a:gridCol w="566535"/>
                <a:gridCol w="564173"/>
                <a:gridCol w="559453"/>
              </a:tblGrid>
              <a:tr h="712857">
                <a:tc rowSpan="2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Направление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внеурочной деятельности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Название и форма объединения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Кол-во часов для реализации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программы (на год)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II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III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IV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42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1. Спортивно-оздоровительное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Хореография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66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79">
                <a:tc rowSpan="2"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2.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Духовно- нравственное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( патриотическое)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9250" algn="l"/>
                          <a:tab pos="55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История искусств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Введение в историю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57">
                <a:tc rowSpan="7"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Общеинтеллектуальное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9250" algn="l"/>
                          <a:tab pos="55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«На берегах Лингвинии» (развивающие занятия по русскому языку)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9250" algn="l"/>
                          <a:tab pos="5588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Развивающие задачи по математике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9250" algn="l"/>
                          <a:tab pos="5588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«Занимательный английский»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9250" algn="l"/>
                          <a:tab pos="5588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Конструирование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Кружок «Занимательная  информатика»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Риторика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Современное естествознание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3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Проектно-исследовательская лаборатория</a:t>
                      </a: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charset="-122"/>
                          <a:cs typeface="Mangal" pitchFamily="2"/>
                        </a:rPr>
                        <a:t>-</a:t>
                      </a: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charset="-122"/>
                          <a:cs typeface="Mangal" pitchFamily="2"/>
                        </a:rPr>
                        <a:t>-</a:t>
                      </a: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1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4. Общекультурное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Студия «Музыкальные ступени»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charset="-122"/>
                        <a:cs typeface="Mangal" pitchFamily="2"/>
                      </a:endParaRPr>
                    </a:p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Кружок «Юный художник»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Mangal" pitchFamily="2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charset="-122"/>
                        <a:cs typeface="Mangal" pitchFamily="2"/>
                      </a:endParaRPr>
                    </a:p>
                  </a:txBody>
                  <a:tcPr marL="57076" marR="570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86" name="Rectangle 1"/>
          <p:cNvSpPr>
            <a:spLocks noChangeArrowheads="1"/>
          </p:cNvSpPr>
          <p:nvPr/>
        </p:nvSpPr>
        <p:spPr bwMode="auto">
          <a:xfrm>
            <a:off x="785786" y="876284"/>
            <a:ext cx="835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349250" algn="l"/>
                <a:tab pos="558800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SimSun" pitchFamily="2" charset="-122"/>
                <a:cs typeface="Times New Roman" pitchFamily="18" charset="0"/>
              </a:rPr>
              <a:t>План внеурочной деятельности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86808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Выписка из учебного плана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643042" y="78579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50140" cy="9098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Программа ООП ООО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 Задачи программы развития УУД: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68760"/>
            <a:ext cx="8143932" cy="5400600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/>
              <a:t>Определить систему развития УД в лицее. </a:t>
            </a:r>
            <a:r>
              <a:rPr lang="ru-RU" sz="2000" i="1" dirty="0" smtClean="0"/>
              <a:t>Предусмотреть возможности расширения проектной и учебно-исследовательской деятельности как основного условия развития умения учиться.</a:t>
            </a:r>
          </a:p>
          <a:p>
            <a:pPr lvl="0" algn="just"/>
            <a:endParaRPr lang="ru-RU" sz="2000" i="1" dirty="0" smtClean="0"/>
          </a:p>
          <a:p>
            <a:pPr lvl="0" algn="just"/>
            <a:r>
              <a:rPr lang="ru-RU" sz="2000" dirty="0" smtClean="0"/>
              <a:t>Проектировать образовательное пространство как коммуникативное, для того, чтобы у лицеистов была возможность завершать решение учебных задач как коммуникативное действие.</a:t>
            </a:r>
          </a:p>
          <a:p>
            <a:pPr lvl="0" algn="just"/>
            <a:endParaRPr lang="ru-RU" sz="2000" dirty="0" smtClean="0"/>
          </a:p>
          <a:p>
            <a:pPr lvl="0" algn="just"/>
            <a:r>
              <a:rPr lang="ru-RU" sz="2000" i="1" dirty="0" smtClean="0"/>
              <a:t>Выделить критерии и уровни развития УУД в основной школе.</a:t>
            </a:r>
          </a:p>
          <a:p>
            <a:pPr lvl="0" algn="just"/>
            <a:endParaRPr lang="ru-RU" sz="2000" i="1" dirty="0" smtClean="0"/>
          </a:p>
          <a:p>
            <a:pPr lvl="0" algn="just"/>
            <a:r>
              <a:rPr lang="ru-RU" sz="2000" dirty="0" smtClean="0"/>
              <a:t>Разработать систему диагностики (мониторинг) развития УД в основной школе.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691680" y="112474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08.11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7238" y="2348880"/>
            <a:ext cx="8172480" cy="2376264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Вебинар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Проектная и учебно-исследовательская деятельность как условие реализации ИОТ в лицее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Проектно-исследовательская лаборатория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08.11.2018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548384" y="3393000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96752"/>
            <a:ext cx="832214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Цель: </a:t>
            </a:r>
            <a:r>
              <a:rPr lang="ru-RU" sz="2000" dirty="0" smtClean="0"/>
              <a:t>Трансформация процесса развития интеллектуально-творческого потенциала личности ребёнка путём совершенствования его исследовательских способностей в процессе саморазвития.</a:t>
            </a:r>
          </a:p>
          <a:p>
            <a:pPr>
              <a:buNone/>
            </a:pPr>
            <a:r>
              <a:rPr lang="ru-RU" sz="2000" b="1" dirty="0" smtClean="0"/>
              <a:t>Задачи: </a:t>
            </a:r>
            <a:endParaRPr lang="ru-RU" sz="2000" dirty="0" smtClean="0"/>
          </a:p>
          <a:p>
            <a:pPr lvl="0"/>
            <a:r>
              <a:rPr lang="ru-RU" sz="2000" dirty="0" smtClean="0"/>
              <a:t>Развитие познавательных потребностей младших школьников.</a:t>
            </a:r>
          </a:p>
          <a:p>
            <a:pPr lvl="0"/>
            <a:r>
              <a:rPr lang="ru-RU" sz="2000" dirty="0" smtClean="0"/>
              <a:t>Развитие познавательных способностей младших школьников.</a:t>
            </a:r>
          </a:p>
          <a:p>
            <a:pPr lvl="0"/>
            <a:r>
              <a:rPr lang="ru-RU" sz="2000" dirty="0" smtClean="0"/>
              <a:t>Обучение детей младшего школьного возраста специальным знаниям, необходимым для проведения самостоятельных исследований.</a:t>
            </a:r>
          </a:p>
          <a:p>
            <a:pPr lvl="0"/>
            <a:r>
              <a:rPr lang="ru-RU" sz="2000" dirty="0" smtClean="0"/>
              <a:t>Формирование и развитие у детей младшего школьного возраста умений и навыков исследовательского поиска.</a:t>
            </a:r>
          </a:p>
          <a:p>
            <a:pPr lvl="0"/>
            <a:r>
              <a:rPr lang="ru-RU" sz="2000" i="1" dirty="0" smtClean="0">
                <a:solidFill>
                  <a:srgbClr val="FF0000"/>
                </a:solidFill>
              </a:rPr>
              <a:t>Формирование у младших школьников представлений об исследовательском обучении как ведущем способе учебной деятельности</a:t>
            </a:r>
          </a:p>
          <a:p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8532440" cy="7658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Проектно-исследовательская лаборатория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Фото для вебинара\IMG_1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2000" y="1294015"/>
            <a:ext cx="3240000" cy="24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светлана\Desktop\Фото для вебинара\IMG_13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220072" y="1294016"/>
            <a:ext cx="3240000" cy="243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светлана\Desktop\Фото для вебинара\IMG_136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2000" y="4085028"/>
            <a:ext cx="3240000" cy="242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светлана\Desktop\Фото для вебинара\P105055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4085028"/>
            <a:ext cx="3240000" cy="2440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8532440" cy="7658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Проектно-исследовательская лаборатория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412776"/>
            <a:ext cx="78096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Цель: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Изучить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клеточное строение организмов на примере чешуи кожицы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лука.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Задачи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Освоить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основные приёмы работы 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микроскопом.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Выработать </a:t>
            </a:r>
            <a:r>
              <a:rPr lang="ru-RU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алгоритм подготовки микропрепаратов к </a:t>
            </a:r>
            <a:r>
              <a:rPr lang="ru-RU" sz="20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работе.</a:t>
            </a:r>
            <a:endParaRPr lang="ru-RU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Научиться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находить основные части растительной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клетки.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Оформить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результаты наблюдений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тетради.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Сделать выводы.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8532440" cy="7658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Проектно-исследовательская лаборатория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ветлана\Downloads\IMG_04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39600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лана\Downloads\IMG_05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1759" y="4149360"/>
            <a:ext cx="362425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ветлана\Downloads\IMG_05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340768"/>
            <a:ext cx="396044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светлана\Downloads\IMG_050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149359"/>
            <a:ext cx="36004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8532440" cy="76586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Проектно-исследовательская лаборатория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08.11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7238" y="2348880"/>
            <a:ext cx="8172480" cy="2376264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Вебинар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Проектная и учебно-исследовательская деятельность как условие реализации ИОТ в лицее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Проектное обучение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через уроки географии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08.11.2018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548384" y="3393000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432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96" y="332655"/>
            <a:ext cx="4320000" cy="302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7350" y="107154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Умение работать в группе -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4286256"/>
            <a:ext cx="3036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основа  многих профессий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3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14422"/>
            <a:ext cx="2071702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Проект ?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826" y="2423248"/>
            <a:ext cx="3429024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Исследование ?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966" y="4852140"/>
            <a:ext cx="43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Проектная задача ?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396" y="3637694"/>
            <a:ext cx="43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Групповая работа ?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5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5498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Возрастные особенности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64704"/>
            <a:ext cx="8250140" cy="590465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600" b="1" dirty="0" smtClean="0">
                <a:latin typeface="Book Antiqua" pitchFamily="18" charset="0"/>
              </a:rPr>
              <a:t>5-6 классы</a:t>
            </a:r>
          </a:p>
          <a:p>
            <a:pPr algn="just">
              <a:buNone/>
            </a:pPr>
            <a:endParaRPr lang="ru-RU" sz="6200" b="1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7200" dirty="0" smtClean="0"/>
              <a:t>Центральным и специфическим новообразованием в личности подростка появляется чувство «взрослости». Общение со сверстниками выходит за рамки учебной деятельности, захватывает новые интересы, области отношений и выделяется в самостоятельную жизнь, которая по своей психологической роли становится ведущей деятельностью.. Также в этом возрасте  начинается перестройка мотивационной сферы личности ребенка, изменяется структура мотивов, их устойчивость. </a:t>
            </a:r>
          </a:p>
          <a:p>
            <a:pPr algn="just">
              <a:lnSpc>
                <a:spcPct val="120000"/>
              </a:lnSpc>
            </a:pPr>
            <a:endParaRPr lang="ru-RU" sz="7200" dirty="0" smtClean="0"/>
          </a:p>
          <a:p>
            <a:pPr algn="just">
              <a:lnSpc>
                <a:spcPct val="120000"/>
              </a:lnSpc>
            </a:pPr>
            <a:r>
              <a:rPr lang="ru-RU" sz="7200" dirty="0" smtClean="0"/>
              <a:t> Закладываются основы рефлексивного мышления. Благодаря  рефлексии общих способов действий и возможностей их переноса в различные учебно-предметные области происходит качественное преобразование учебных действий, что </a:t>
            </a:r>
            <a:r>
              <a:rPr lang="ru-RU" sz="7200" b="1" i="1" dirty="0" smtClean="0">
                <a:solidFill>
                  <a:srgbClr val="FF0000"/>
                </a:solidFill>
              </a:rPr>
              <a:t>открывает возможность самостоятельной постановки учащимися новых учебных задач. </a:t>
            </a:r>
            <a:endParaRPr lang="ru-RU" sz="7200" dirty="0" smtClean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19672" y="692696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564" y="126876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Исследовательский проект по теме: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«Климат России»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501008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Метод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работы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над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проектом:  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практическая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работа «Сравнение климатов двух территорий (городов)».</a:t>
            </a:r>
          </a:p>
        </p:txBody>
      </p:sp>
    </p:spTree>
    <p:extLst>
      <p:ext uri="{BB962C8B-B14F-4D97-AF65-F5344CB8AC3E}">
        <p14:creationId xmlns="" xmlns:p14="http://schemas.microsoft.com/office/powerpoint/2010/main" val="22494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6632"/>
            <a:ext cx="8501090" cy="1143000"/>
          </a:xfrm>
          <a:noFill/>
        </p:spPr>
        <p:txBody>
          <a:bodyPr>
            <a:normAutofit/>
          </a:bodyPr>
          <a:lstStyle/>
          <a:p>
            <a:r>
              <a:rPr lang="ru-RU" sz="3600" b="1" dirty="0" smtClean="0"/>
              <a:t>Этапы работы над проектом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916832"/>
            <a:ext cx="8229600" cy="4525963"/>
          </a:xfrm>
          <a:noFill/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/>
              <a:t>Анализ </a:t>
            </a:r>
            <a:r>
              <a:rPr lang="ru-RU" dirty="0"/>
              <a:t>ситуации  и </a:t>
            </a:r>
            <a:r>
              <a:rPr lang="ru-RU" dirty="0" err="1"/>
              <a:t>переформулирование</a:t>
            </a:r>
            <a:r>
              <a:rPr lang="ru-RU" dirty="0"/>
              <a:t> её в </a:t>
            </a:r>
            <a:r>
              <a:rPr lang="ru-RU" dirty="0" smtClean="0"/>
              <a:t>проблему</a:t>
            </a:r>
            <a:endParaRPr lang="ru-RU" dirty="0"/>
          </a:p>
          <a:p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118466" y="4023148"/>
            <a:ext cx="3096344" cy="1800200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 rot="10800000">
            <a:off x="5572132" y="3990939"/>
            <a:ext cx="3096000" cy="1800200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32085" y="4143380"/>
            <a:ext cx="99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?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1548384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3429000"/>
            <a:ext cx="78581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3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142852"/>
            <a:ext cx="8229600" cy="92211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b="1" dirty="0" smtClean="0"/>
              <a:t>Выход на проблему с помощью: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500174"/>
            <a:ext cx="7625606" cy="3816424"/>
          </a:xfrm>
          <a:noFill/>
        </p:spPr>
        <p:txBody>
          <a:bodyPr/>
          <a:lstStyle/>
          <a:p>
            <a:r>
              <a:rPr lang="ru-RU" dirty="0" smtClean="0"/>
              <a:t>географической карты</a:t>
            </a:r>
          </a:p>
          <a:p>
            <a:r>
              <a:rPr lang="ru-RU" dirty="0" smtClean="0"/>
              <a:t>наводящего вопроса</a:t>
            </a:r>
          </a:p>
          <a:p>
            <a:r>
              <a:rPr lang="ru-RU" dirty="0" smtClean="0"/>
              <a:t>реальной ситуации</a:t>
            </a:r>
          </a:p>
          <a:p>
            <a:r>
              <a:rPr lang="ru-RU" dirty="0" smtClean="0"/>
              <a:t>выдуманной истории</a:t>
            </a:r>
          </a:p>
          <a:p>
            <a:r>
              <a:rPr lang="ru-RU" dirty="0" smtClean="0"/>
              <a:t>исторического события</a:t>
            </a:r>
          </a:p>
          <a:p>
            <a:r>
              <a:rPr lang="ru-RU" dirty="0" smtClean="0"/>
              <a:t>природного явления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63900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433757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выявить 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различия и причины разнообразия климата на территории умеренного пояса России и сделать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инструктивную карту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7686" y="1857364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714356"/>
            <a:ext cx="3929090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Проблема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571744"/>
            <a:ext cx="3929090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Цели проекта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714752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4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56" y="1189053"/>
            <a:ext cx="8229600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Цель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конечный результат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В исследовании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это подтверждение </a:t>
            </a:r>
            <a:r>
              <a:rPr lang="ru-RU" dirty="0"/>
              <a:t>или опровержение выдвинутой раннее </a:t>
            </a:r>
            <a:r>
              <a:rPr lang="ru-RU" dirty="0" smtClean="0"/>
              <a:t>гипотезы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i="1" dirty="0" smtClean="0"/>
              <a:t>В </a:t>
            </a:r>
            <a:r>
              <a:rPr lang="ru-RU" b="1" i="1" dirty="0"/>
              <a:t>проекте </a:t>
            </a:r>
            <a:r>
              <a:rPr lang="ru-RU" dirty="0" smtClean="0"/>
              <a:t>– </a:t>
            </a:r>
            <a:r>
              <a:rPr lang="ru-RU" dirty="0"/>
              <a:t>это конечный продукт</a:t>
            </a:r>
          </a:p>
        </p:txBody>
      </p:sp>
    </p:spTree>
    <p:extLst>
      <p:ext uri="{BB962C8B-B14F-4D97-AF65-F5344CB8AC3E}">
        <p14:creationId xmlns="" xmlns:p14="http://schemas.microsoft.com/office/powerpoint/2010/main" val="1339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71556" y="142852"/>
            <a:ext cx="82296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Этапы работы над проектом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663900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3357562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214554"/>
            <a:ext cx="3929090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Цель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071942"/>
            <a:ext cx="3929090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Задачи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5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214422"/>
            <a:ext cx="8229600" cy="4525963"/>
          </a:xfrm>
          <a:noFill/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400" dirty="0" smtClean="0"/>
              <a:t>Определить </a:t>
            </a:r>
            <a:r>
              <a:rPr lang="ru-RU" sz="2400" dirty="0"/>
              <a:t>температуры и </a:t>
            </a:r>
            <a:r>
              <a:rPr lang="ru-RU" sz="2400" dirty="0" smtClean="0"/>
              <a:t>причины</a:t>
            </a:r>
            <a:r>
              <a:rPr lang="ru-RU" sz="2400" dirty="0"/>
              <a:t>, влияющие на </a:t>
            </a:r>
            <a:r>
              <a:rPr lang="ru-RU" sz="2400" dirty="0" smtClean="0"/>
              <a:t>них.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ru-RU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Изучить </a:t>
            </a:r>
            <a:r>
              <a:rPr lang="ru-RU" sz="2400" dirty="0"/>
              <a:t>циркуляцию ВМ, её влияние на климат</a:t>
            </a:r>
            <a:r>
              <a:rPr lang="ru-RU" sz="2400" dirty="0" smtClean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Найти </a:t>
            </a:r>
            <a:r>
              <a:rPr lang="ru-RU" sz="2400" dirty="0"/>
              <a:t>осадки, их количество, режим выпадения </a:t>
            </a:r>
            <a:r>
              <a:rPr lang="ru-RU" sz="2400" dirty="0" smtClean="0"/>
              <a:t> и </a:t>
            </a:r>
            <a:r>
              <a:rPr lang="ru-RU" sz="2400" dirty="0"/>
              <a:t>факторы, определяющие их</a:t>
            </a:r>
            <a:r>
              <a:rPr lang="ru-RU" sz="2400" dirty="0" smtClean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Установить </a:t>
            </a:r>
            <a:r>
              <a:rPr lang="ru-RU" sz="2400" dirty="0"/>
              <a:t>тип климата,  составить сравнительную характеристику климата двух </a:t>
            </a:r>
            <a:r>
              <a:rPr lang="ru-RU" sz="2400" dirty="0" smtClean="0"/>
              <a:t>территорий.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На </a:t>
            </a:r>
            <a:r>
              <a:rPr lang="ru-RU" sz="2400" dirty="0"/>
              <a:t>основе полученных данных сделать инструктивную карту  для практической работы.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1556" y="142852"/>
            <a:ext cx="82296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Задачи: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63900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2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308" y="1714488"/>
            <a:ext cx="8086724" cy="4065315"/>
          </a:xfrm>
          <a:noFill/>
        </p:spPr>
        <p:txBody>
          <a:bodyPr>
            <a:normAutofit lnSpcReduction="10000"/>
          </a:bodyPr>
          <a:lstStyle/>
          <a:p>
            <a:r>
              <a:rPr lang="ru-RU" dirty="0" smtClean="0"/>
              <a:t>Планирование работы</a:t>
            </a:r>
          </a:p>
          <a:p>
            <a:endParaRPr lang="ru-RU" dirty="0" smtClean="0"/>
          </a:p>
          <a:p>
            <a:r>
              <a:rPr lang="ru-RU" dirty="0"/>
              <a:t>Выбор (назначение учителем) руководителя (бригадира, командира, т.п</a:t>
            </a:r>
            <a:r>
              <a:rPr lang="ru-RU" dirty="0" smtClean="0"/>
              <a:t>.) группы</a:t>
            </a:r>
          </a:p>
          <a:p>
            <a:endParaRPr lang="ru-RU" dirty="0" smtClean="0"/>
          </a:p>
          <a:p>
            <a:r>
              <a:rPr lang="ru-RU" dirty="0"/>
              <a:t>Распределение </a:t>
            </a:r>
            <a:r>
              <a:rPr lang="ru-RU" dirty="0" smtClean="0"/>
              <a:t>работ между членами команды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1556" y="142852"/>
            <a:ext cx="82296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Этапы работы над проектом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63900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2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116632"/>
            <a:ext cx="8229600" cy="922114"/>
          </a:xfrm>
          <a:noFill/>
        </p:spPr>
        <p:txBody>
          <a:bodyPr>
            <a:normAutofit/>
          </a:bodyPr>
          <a:lstStyle/>
          <a:p>
            <a:r>
              <a:rPr lang="ru-RU" sz="3600" b="1" dirty="0" smtClean="0"/>
              <a:t>Распределение обязанностей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785926"/>
            <a:ext cx="5286412" cy="200648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-514350">
              <a:buFont typeface="+mj-lt"/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Температура</a:t>
            </a:r>
          </a:p>
          <a:p>
            <a:pPr marL="0" indent="-514350">
              <a:buFont typeface="+mj-lt"/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Осадки</a:t>
            </a:r>
          </a:p>
          <a:p>
            <a:pPr marL="0" indent="-514350">
              <a:buFont typeface="+mj-lt"/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Циркуляция воздушных масс</a:t>
            </a:r>
          </a:p>
          <a:p>
            <a:pPr marL="0" indent="-514350">
              <a:buFont typeface="+mj-lt"/>
              <a:buAutoNum type="arabicPeriod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Заносит результаты в таблицу, проверяет правильность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015369"/>
            <a:ext cx="5286412" cy="18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5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Тип климата. Сравнительная характеристика климата</a:t>
            </a:r>
          </a:p>
          <a:p>
            <a:pPr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5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Инструктивная карта для практической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663900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792151"/>
            <a:ext cx="2357454" cy="2000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Индивидуальная работа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00504"/>
            <a:ext cx="2357454" cy="18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Совместное обсуждение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8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5008" y="336405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Продукт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070024309"/>
              </p:ext>
            </p:extLst>
          </p:nvPr>
        </p:nvGraphicFramePr>
        <p:xfrm>
          <a:off x="857224" y="1643050"/>
          <a:ext cx="486519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923490" y="3279284"/>
            <a:ext cx="720080" cy="86409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1556" y="116632"/>
            <a:ext cx="82296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Система сборки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663900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4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5498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Возрастные особенности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64704"/>
            <a:ext cx="8250140" cy="590465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600" b="1" dirty="0" smtClean="0">
                <a:latin typeface="Book Antiqua" pitchFamily="18" charset="0"/>
              </a:rPr>
              <a:t>7-9 классы</a:t>
            </a:r>
          </a:p>
          <a:p>
            <a:pPr algn="just">
              <a:lnSpc>
                <a:spcPct val="120000"/>
              </a:lnSpc>
            </a:pPr>
            <a:endParaRPr lang="ru-RU" sz="6000" dirty="0" smtClean="0"/>
          </a:p>
          <a:p>
            <a:pPr algn="just">
              <a:lnSpc>
                <a:spcPct val="120000"/>
              </a:lnSpc>
            </a:pPr>
            <a:r>
              <a:rPr lang="ru-RU" sz="6000" dirty="0" smtClean="0"/>
              <a:t>Отношения со сверстниками  в этом возрасте являются основой самопознания подростков, следствием интенсивной внутренней работы </a:t>
            </a:r>
            <a:r>
              <a:rPr lang="ru-RU" sz="6000" dirty="0" err="1" smtClean="0"/>
              <a:t>самоисследования</a:t>
            </a:r>
            <a:r>
              <a:rPr lang="ru-RU" sz="60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6000" dirty="0" smtClean="0"/>
              <a:t>Дальнейшее развитии рефлексии - способности  делать предметом внимания, анализа и оценки собственные интеллектуальные операции и управление ими. </a:t>
            </a:r>
          </a:p>
          <a:p>
            <a:pPr algn="just">
              <a:lnSpc>
                <a:spcPct val="120000"/>
              </a:lnSpc>
            </a:pPr>
            <a:r>
              <a:rPr lang="ru-RU" sz="6000" dirty="0" smtClean="0"/>
              <a:t>Развитие теоретического мышления на основе  системы научных понятий ,  новый тип  познавательных интересов (не только к фактам, но и к закономерностям), происходит существенная перестройка  мотивационной сферы личности, часто снижена мотивация, связанная с настоящим- школьной жизнью, </a:t>
            </a:r>
            <a:r>
              <a:rPr lang="ru-RU" sz="6000" b="1" i="1" dirty="0" smtClean="0"/>
              <a:t>и выражена мотивация, связанная с будущей взрослой жизнью.</a:t>
            </a:r>
          </a:p>
          <a:p>
            <a:pPr algn="just">
              <a:lnSpc>
                <a:spcPct val="120000"/>
              </a:lnSpc>
            </a:pPr>
            <a:r>
              <a:rPr lang="ru-RU" sz="6000" dirty="0" smtClean="0"/>
              <a:t>Происходит  развитие способности школьников к проектированию собственной учебной деятельности, построению  индивидуальной траектории образования. Планы подростков на будущее  еще не отвечают в достаточной мере требованиям реалистичности, воплощая подростковый максимализм и высокие притязания. </a:t>
            </a:r>
          </a:p>
          <a:p>
            <a:pPr algn="just">
              <a:lnSpc>
                <a:spcPct val="120000"/>
              </a:lnSpc>
            </a:pPr>
            <a:r>
              <a:rPr lang="ru-RU" sz="6000" dirty="0" smtClean="0"/>
              <a:t>Продолжается  формирование произвольной </a:t>
            </a:r>
            <a:r>
              <a:rPr lang="ru-RU" sz="6000" dirty="0" err="1" smtClean="0"/>
              <a:t>саморегуляции</a:t>
            </a:r>
            <a:r>
              <a:rPr lang="ru-RU" sz="6000" dirty="0" smtClean="0"/>
              <a:t> как осознанного управления  своим поведением,  деятельностью, направленной на  достижение поставленных целей, способность преодолевать трудности и препятствия, предполагает развитие таких личностных качеств, как самостоятельность, инициативность, ответственность, относительная независимость и устойчивость в отношении воздействия среды.</a:t>
            </a:r>
          </a:p>
          <a:p>
            <a:endParaRPr lang="ru-RU" sz="5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619672" y="692696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428869"/>
            <a:ext cx="8229600" cy="235745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Защита проекта  -</a:t>
            </a:r>
            <a:br>
              <a:rPr lang="ru-RU" sz="3600" b="1" dirty="0" smtClean="0"/>
            </a:br>
            <a:r>
              <a:rPr lang="ru-RU" sz="3600" b="1" dirty="0" smtClean="0"/>
              <a:t>демонстрация </a:t>
            </a:r>
            <a:r>
              <a:rPr lang="ru-RU" sz="3600" b="1" dirty="0"/>
              <a:t>конечного </a:t>
            </a:r>
            <a:r>
              <a:rPr lang="ru-RU" sz="3600" b="1" dirty="0" smtClean="0"/>
              <a:t>результата</a:t>
            </a: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1556" y="116632"/>
            <a:ext cx="82296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Этапы работы над проектом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63900" y="100010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8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81106-093240.jpg"/>
          <p:cNvPicPr>
            <a:picLocks noChangeAspect="1" noChangeArrowheads="1"/>
          </p:cNvPicPr>
          <p:nvPr/>
        </p:nvPicPr>
        <p:blipFill rotWithShape="1">
          <a:blip r:embed="rId2" cstate="screen">
            <a:lum bright="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7290" y="1857364"/>
            <a:ext cx="2973425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81106-093300.jpg"/>
          <p:cNvPicPr>
            <a:picLocks noChangeAspect="1" noChangeArrowheads="1"/>
          </p:cNvPicPr>
          <p:nvPr/>
        </p:nvPicPr>
        <p:blipFill rotWithShape="1">
          <a:blip r:embed="rId3" cstate="screen">
            <a:lum bright="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0628" y="1857364"/>
            <a:ext cx="3391971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1556" y="116632"/>
            <a:ext cx="82296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Памятки, как ориентироваться в лесу, вести себя во время землетрясений, цунами, грозы.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663900" y="1571612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9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71556" y="116632"/>
            <a:ext cx="8229600" cy="922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Газеты, открытки, пособия, памятки, презентации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663900" y="1142984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3929090" cy="306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224" y="4591710"/>
            <a:ext cx="1862422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3744" y="4591710"/>
            <a:ext cx="1832570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02" y="1285860"/>
            <a:ext cx="391301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29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3"/>
          <a:stretch>
            <a:fillRect/>
          </a:stretch>
        </p:blipFill>
        <p:spPr bwMode="auto">
          <a:xfrm>
            <a:off x="714348" y="500042"/>
            <a:ext cx="8411477" cy="58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96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4" y="785794"/>
            <a:ext cx="8321572" cy="554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68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Прямая соединительная линия 74"/>
          <p:cNvCxnSpPr/>
          <p:nvPr/>
        </p:nvCxnSpPr>
        <p:spPr>
          <a:xfrm>
            <a:off x="642910" y="3329079"/>
            <a:ext cx="85010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428752" y="3429000"/>
            <a:ext cx="6858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" name="Picture 51" descr="http://im3-tub-ru.yandex.net/i?id=801575367-15-72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02" y="6072206"/>
            <a:ext cx="1083146" cy="712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764131509-03-72&amp;n=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189086"/>
            <a:ext cx="796315" cy="597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im2-tub-ru.yandex.net/i?id=397801891-46-72&amp;n=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75" y="4171492"/>
            <a:ext cx="819773" cy="614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школа\ГЕГРАФИЯ\7 класс\Евразия\северная европа\норвегия\фьорды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90" y="1255897"/>
            <a:ext cx="1373460" cy="1030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500430" y="1988840"/>
            <a:ext cx="2736304" cy="2664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2798" y="200917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Северная Европа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2454" y="3009458"/>
            <a:ext cx="128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Норвегия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89247" y="2786500"/>
            <a:ext cx="160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Финляндия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94661" y="3995772"/>
            <a:ext cx="144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Исландия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94854" y="326032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Швеция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71450" y="35614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Дания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16632"/>
            <a:ext cx="400052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положение. Визитка. История.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16633"/>
            <a:ext cx="40320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6215082"/>
            <a:ext cx="2412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Население. Города.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6175148"/>
            <a:ext cx="2017364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школа\ГЕГРАФИЯ\7 класс\Евразия\северная европа\норвегия\muzhchiny-norvezhtsy-v-natsionalnyh-saamskih-kostumah-0000034038-preview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244989"/>
            <a:ext cx="659819" cy="898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школа\ГЕГРАФИЯ\7 класс\Евразия\северная европа\норвегия\800px-Sognefjord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62" y="2357430"/>
            <a:ext cx="1296000" cy="775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школа\ГЕГРАФИЯ\7 класс\Евразия\северная европа\норвегия\норв нац кост. 7pg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413046"/>
            <a:ext cx="571724" cy="944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школа\ГЕГРАФИЯ\7 класс\Евразия\северная европа\финлянд\Аландский архипелаг (Оланд)финл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31" y="1245092"/>
            <a:ext cx="1224000" cy="846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школа\ГЕГРАФИЯ\7 класс\Евразия\северная европа\финлянд\нац кост финл.jpe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805264"/>
            <a:ext cx="503211" cy="985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школа\ГЕГРАФИЯ\7 класс\Евразия\северная европа\финлянд\хельсинки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09" y="4869160"/>
            <a:ext cx="954205" cy="722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школа\ГЕГРАФИЯ\7 класс\Евразия\северная европа\финлянд\Деревня Санта Клаус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83" y="3391079"/>
            <a:ext cx="1072776" cy="823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школа\ГЕГРАФИЯ\7 класс\Евразия\северная европа\швеция\герб швеция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8" y="3643314"/>
            <a:ext cx="339440" cy="41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школа\ГЕГРАФИЯ\7 класс\Евразия\северная европа\швеция\стокгольм 2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37" y="4429132"/>
            <a:ext cx="935937" cy="755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школа\ГЕГРАФИЯ\7 класс\Евразия\северная европа\rusalochka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429132"/>
            <a:ext cx="977348" cy="731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школа\ГЕГРАФИЯ\7 класс\Евразия\северная европа\storlax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264890"/>
            <a:ext cx="1285884" cy="85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школа\ГЕГРАФИЯ\7 класс\Евразия\северная европа\2567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32" y="2143117"/>
            <a:ext cx="1224000" cy="994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upload.wikimedia.org/wikipedia/commons/thumb/e/e3/%D0%A1%D1%82%D1%80%D0%B0%D0%BD%D1%8B_%D0%A1%D0%B5%D0%B2%D0%B5%D1%80%D0%BD%D0%BE%D0%B9_%D0%95%D0%B2%D1%80%D0%BE%D0%BF%D1%8B_%D0%A8%D0%B2%D0%B5%D1%86%D0%B8%D1%8F_%D0%9D%D0%BE%D1%80%D0%B2%D0%B5%D0%B3%D0%B8%D1%8F_%D0%94%D0%B0%D0%BD%D0%B8%D1%8F_%D0%A4%D0%B8%D0%BD%D0%BB%D1%8F%D0%BD%D0%B4%D0%B8%D1%8F_copy.png/220px-%D0%A1%D1%82%D1%80%D0%B0%D0%BD%D1%8B_%D0%A1%D0%B5%D0%B2%D0%B5%D1%80%D0%BD%D0%BE%D0%B9_%D0%95%D0%B2%D1%80%D0%BE%D0%BF%D1%8B_%D0%A8%D0%B2%D0%B5%D1%86%D0%B8%D1%8F_%D0%9D%D0%BE%D1%80%D0%B2%D0%B5%D0%B3%D0%B8%D1%8F_%D0%94%D0%B0%D0%BD%D0%B8%D1%8F_%D0%A4%D0%B8%D0%BD%D0%BB%D1%8F%D0%BD%D0%B4%D0%B8%D1%8F_copy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8" y="1071546"/>
            <a:ext cx="798562" cy="954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upload.wikimedia.org/wikipedia/commons/thumb/d/d9/Flag_of_Norway.svg/120px-Flag_of_Norway.svg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81" y="3320576"/>
            <a:ext cx="412996" cy="299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upload.wikimedia.org/wikipedia/commons/thumb/9/95/Coat_of_arms_of_Norway.svg/67px-Coat_of_arms_of_Norway.svg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49" y="2494711"/>
            <a:ext cx="366193" cy="650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upload.wikimedia.org/wikipedia/commons/thumb/4/4c/Flag_of_Sweden.svg/120px-Flag_of_Sweden.svg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26" y="3683210"/>
            <a:ext cx="507670" cy="317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upload.wikimedia.org/wikipedia/commons/thumb/c/ce/Flag_of_Iceland.svg/120px-Flag_of_Iceland.svg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32" y="4357694"/>
            <a:ext cx="408248" cy="292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upload.wikimedia.org/wikipedia/commons/thumb/a/ae/Coat_of_arms_of_Finland.svg/96px-Coat_of_arms_of_Finland.svg.pn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16" y="3071810"/>
            <a:ext cx="336789" cy="420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upload.wikimedia.org/wikipedia/commons/thumb/c/c6/National_Coat_of_arms_of_Denmark.svg/68px-National_Coat_of_arms_of_Denmark.svg.pn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14" y="3425700"/>
            <a:ext cx="299451" cy="524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upload.wikimedia.org/wikipedia/commons/thumb/9/9c/Flag_of_Denmark.svg/120px-Flag_of_Denmark.svg.pn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80" y="3968107"/>
            <a:ext cx="419537" cy="318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upload.wikimedia.org/wikipedia/commons/thumb/a/a2/CygneVaires.jpg/120px-CygneVaires.jp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3" y="2098315"/>
            <a:ext cx="576000" cy="3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141845" y="2073233"/>
            <a:ext cx="2357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Лебедь-шипун, </a:t>
            </a:r>
            <a:r>
              <a:rPr lang="ru-RU" sz="14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7709" y="779260"/>
            <a:ext cx="281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символы: </a:t>
            </a:r>
            <a:endParaRPr lang="ru-RU" dirty="0"/>
          </a:p>
        </p:txBody>
      </p:sp>
      <p:pic>
        <p:nvPicPr>
          <p:cNvPr id="1063" name="Picture 39" descr="http://upload.wikimedia.org/wikipedia/commons/thumb/4/47/Bigbullmoose.jpg/120px-Bigbullmoose.jp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3" y="1131297"/>
            <a:ext cx="576000" cy="430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142203" y="1202735"/>
            <a:ext cx="2181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Лось, Норвегия и Швеция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" name="Picture 41" descr="http://upload.wikimedia.org/wikipedia/commons/thumb/c/cd/Ours_des_pyrenees_aspe_2002.jpg/120px-Ours_des_pyrenees_aspe_2002.jp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3" y="1626084"/>
            <a:ext cx="576000" cy="3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142203" y="1603404"/>
            <a:ext cx="335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Бурый медведь, Финляндия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7" name="Picture 43" descr="http://upload.wikimedia.org/wikipedia/commons/thumb/c/c8/Falco_rusticolus_white_cropped.jpg/106px-Falco_rusticolus_white_cropped.jpg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99" y="2562609"/>
            <a:ext cx="576000" cy="652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37464" y="258712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Кречет, Исландия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9" name="Picture 45" descr="http://upload.wikimedia.org/wikipedia/commons/thumb/5/55/Hurrungane%2C_1990.jpg/400px-Hurrungane%2C_1990.jp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32" y="1428736"/>
            <a:ext cx="1296000" cy="869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://i951.photobucket.com/albums/ad358/Meduniza/royal/386510b5.jpg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3" y="2143116"/>
            <a:ext cx="821833" cy="1095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http://im2-tub-ru.yandex.net/i?id=451076637-69-72&amp;n=21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9" y="5259493"/>
            <a:ext cx="1166915" cy="87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http://upload.wikimedia.org/wikipedia/commons/thumb/9/95/Statfjord_A.JPG/400px-Statfjord_A.JPG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1" y="3457428"/>
            <a:ext cx="1692000" cy="126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http://upload.wikimedia.org/wikipedia/commons/thumb/d/dd/Windmills_Hundhammarfjellet.jpg/300px-Windmills_Hundhammarfjellet.jpg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865543"/>
            <a:ext cx="1265283" cy="841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http://upload.wikimedia.org/wikipedia/commons/thumb/4/43/Green_manure.jpg/140px-Green_manure.jpg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171486"/>
            <a:ext cx="653674" cy="980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http://media.nu.nl/m/m1fzu29a2qki.jpg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786323"/>
            <a:ext cx="1692000" cy="1127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http://upload.wikimedia.org/wikipedia/commons/thumb/e/e9/Nokia_1208.jpg/130px-Nokia_1208.jpg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70" y="6011340"/>
            <a:ext cx="404846" cy="703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http://upload.wikimedia.org/wikipedia/commons/thumb/a/ab/Enonlahti_sihvolankuja_ja_pellot_taustalla_enonvesi.jpg/250px-Enonlahti_sihvolankuja_ja_pellot_taustalla_enonvesi.jpg"/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52" y="3419122"/>
            <a:ext cx="910624" cy="684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На ферме в Финляндии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214950"/>
            <a:ext cx="927606" cy="69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http://fishretail.ru/data/news/319050/x1387413606.3833.514586604.jpg.pagespeed.ic.xnidesbcjt.jpg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771313"/>
            <a:ext cx="1271609" cy="94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http://upload.wikimedia.org/wikipedia/commons/thumb/8/88/Koli.jpg/800px-Koli.jpg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637515"/>
            <a:ext cx="2677980" cy="505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3-tub-ru.yandex.net/i?id=212404938-01-72&amp;n=21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6" y="1071546"/>
            <a:ext cx="319084" cy="202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icelandholidays.com/images/excursions/Excursion-hekla_8929.jpg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76" y="614110"/>
            <a:ext cx="1296000" cy="760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intertour.ru/Dania/O%20strane/6.jpg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0" y="3429000"/>
            <a:ext cx="1071570" cy="803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im7-tub-ru.yandex.net/i?id=177862215-10-72&amp;n=21"/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3" y="4429133"/>
            <a:ext cx="1000132" cy="71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¤Ð»Ð°Ð³"/>
          <p:cNvPicPr>
            <a:picLocks noChangeAspect="1" noChangeArrowheads="1"/>
          </p:cNvPicPr>
          <p:nvPr/>
        </p:nvPicPr>
        <p:blipFill>
          <a:blip r:embed="rId46" cstate="screen"/>
          <a:srcRect/>
          <a:stretch>
            <a:fillRect/>
          </a:stretch>
        </p:blipFill>
        <p:spPr bwMode="auto">
          <a:xfrm>
            <a:off x="5412088" y="2571744"/>
            <a:ext cx="500066" cy="306291"/>
          </a:xfrm>
          <a:prstGeom prst="rect">
            <a:avLst/>
          </a:prstGeom>
          <a:noFill/>
        </p:spPr>
      </p:pic>
      <p:pic>
        <p:nvPicPr>
          <p:cNvPr id="4100" name="Picture 4" descr="ÐÐµÑÐ±"/>
          <p:cNvPicPr>
            <a:picLocks noChangeAspect="1" noChangeArrowheads="1"/>
          </p:cNvPicPr>
          <p:nvPr/>
        </p:nvPicPr>
        <p:blipFill>
          <a:blip r:embed="rId47" cstate="screen"/>
          <a:srcRect/>
          <a:stretch>
            <a:fillRect/>
          </a:stretch>
        </p:blipFill>
        <p:spPr bwMode="auto">
          <a:xfrm>
            <a:off x="5054898" y="4258474"/>
            <a:ext cx="500066" cy="527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59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0248001"/>
              </p:ext>
            </p:extLst>
          </p:nvPr>
        </p:nvGraphicFramePr>
        <p:xfrm>
          <a:off x="714348" y="1700808"/>
          <a:ext cx="8322149" cy="4824536"/>
        </p:xfrm>
        <a:graphic>
          <a:graphicData uri="http://schemas.openxmlformats.org/presentationml/2006/ole">
            <p:oleObj spid="_x0000_s1026" name="Документ" r:id="rId3" imgW="10257826" imgH="6138300" progId="Word.Document.12">
              <p:embed/>
            </p:oleObj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755576" y="415333"/>
            <a:ext cx="824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Этапы развития хозяйства Северного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24597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1181" y="404664"/>
            <a:ext cx="32068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2204864"/>
            <a:ext cx="388070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углом 4"/>
          <p:cNvSpPr/>
          <p:nvPr/>
        </p:nvSpPr>
        <p:spPr>
          <a:xfrm flipV="1">
            <a:off x="2987824" y="3861048"/>
            <a:ext cx="1368152" cy="1152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08.11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7238" y="2348880"/>
            <a:ext cx="8172480" cy="2376264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Вебинар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Проектная и учебно-исследовательская деятельность как условие реализации ИОТ в лицее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Практическое руководство по представлению результатов исследовательской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деятельности учащихся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08.11.2018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548384" y="3393000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03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8532440" cy="1214446"/>
          </a:xfrm>
        </p:spPr>
        <p:txBody>
          <a:bodyPr>
            <a:noAutofit/>
          </a:bodyPr>
          <a:lstStyle/>
          <a:p>
            <a:r>
              <a:rPr lang="ru-RU" sz="2900" b="1" dirty="0" smtClean="0"/>
              <a:t>Особенности проектной и учебно-исследовательской деятельности лицеистов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8143932" cy="52578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Признание ценности  проектной и УИД всеми участниками образовательного процесса.</a:t>
            </a:r>
          </a:p>
          <a:p>
            <a:endParaRPr lang="ru-RU" sz="2400" dirty="0" smtClean="0"/>
          </a:p>
          <a:p>
            <a:r>
              <a:rPr lang="ru-RU" sz="2400" dirty="0" smtClean="0"/>
              <a:t>Системность.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Тьюторское</a:t>
            </a:r>
            <a:r>
              <a:rPr lang="ru-RU" sz="2400" dirty="0" smtClean="0"/>
              <a:t> сопровождение на всех ступенях  образования.</a:t>
            </a:r>
          </a:p>
          <a:p>
            <a:endParaRPr lang="ru-RU" sz="2400" dirty="0" smtClean="0"/>
          </a:p>
          <a:p>
            <a:r>
              <a:rPr lang="ru-RU" sz="2400" dirty="0" smtClean="0"/>
              <a:t>Опора на познавательные потребности учеников.</a:t>
            </a:r>
          </a:p>
          <a:p>
            <a:endParaRPr lang="ru-RU" sz="2400" dirty="0" smtClean="0"/>
          </a:p>
          <a:p>
            <a:r>
              <a:rPr lang="ru-RU" sz="2400" dirty="0" smtClean="0"/>
              <a:t>Единство учебной и внеучебной  образовательной деятельности.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691680" y="1520792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9752" y="0"/>
            <a:ext cx="4749351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32040" y="260648"/>
            <a:ext cx="4500000" cy="6333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512" y="478860"/>
            <a:ext cx="4500000" cy="1655457"/>
          </a:xfrm>
          <a:prstGeom prst="rect">
            <a:avLst/>
          </a:prstGeom>
        </p:spPr>
      </p:pic>
      <p:pic>
        <p:nvPicPr>
          <p:cNvPr id="8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72449"/>
            <a:ext cx="6175759" cy="3227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687474" y="3499743"/>
            <a:ext cx="6328187" cy="3192136"/>
          </a:xfrm>
          <a:prstGeom prst="rect">
            <a:avLst/>
          </a:prstGeom>
        </p:spPr>
      </p:pic>
      <p:pic>
        <p:nvPicPr>
          <p:cNvPr id="5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6" r="5441"/>
          <a:stretch>
            <a:fillRect/>
          </a:stretch>
        </p:blipFill>
        <p:spPr>
          <a:xfrm>
            <a:off x="755576" y="1916832"/>
            <a:ext cx="7992888" cy="2825192"/>
          </a:xfrm>
          <a:prstGeom prst="rect">
            <a:avLst/>
          </a:prstGeom>
        </p:spPr>
      </p:pic>
      <p:pic>
        <p:nvPicPr>
          <p:cNvPr id="4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32040" y="260648"/>
            <a:ext cx="4500000" cy="6333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512" y="478860"/>
            <a:ext cx="4500000" cy="1655457"/>
          </a:xfrm>
          <a:prstGeom prst="rect">
            <a:avLst/>
          </a:prstGeom>
        </p:spPr>
      </p:pic>
      <p:pic>
        <p:nvPicPr>
          <p:cNvPr id="8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32315"/>
            <a:ext cx="7848872" cy="5616965"/>
          </a:xfrm>
          <a:prstGeom prst="rect">
            <a:avLst/>
          </a:prstGeom>
        </p:spPr>
      </p:pic>
      <p:pic>
        <p:nvPicPr>
          <p:cNvPr id="3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392" y="614449"/>
            <a:ext cx="6480000" cy="5406839"/>
          </a:xfrm>
          <a:prstGeom prst="rect">
            <a:avLst/>
          </a:prstGeom>
        </p:spPr>
      </p:pic>
      <p:pic>
        <p:nvPicPr>
          <p:cNvPr id="3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32040" y="260648"/>
            <a:ext cx="4500000" cy="6333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512" y="478860"/>
            <a:ext cx="4500000" cy="1655457"/>
          </a:xfrm>
          <a:prstGeom prst="rect">
            <a:avLst/>
          </a:prstGeom>
        </p:spPr>
      </p:pic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0"/>
            <a:ext cx="4718395" cy="6858000"/>
          </a:xfrm>
          <a:prstGeom prst="rect">
            <a:avLst/>
          </a:prstGeom>
        </p:spPr>
      </p:pic>
      <p:pic>
        <p:nvPicPr>
          <p:cNvPr id="3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460431" y="5877272"/>
            <a:ext cx="573858" cy="90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08.11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/>
              <a:t>Особенности  организации проектной и УИД в лицее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12776"/>
            <a:ext cx="8143932" cy="5328592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 smtClean="0"/>
              <a:t>Проектная и учебно-исследовательская деятельность </a:t>
            </a:r>
            <a:r>
              <a:rPr lang="ru-RU" i="1" dirty="0" smtClean="0"/>
              <a:t>осуществляется в коммуникативном  пространстве, </a:t>
            </a:r>
            <a:r>
              <a:rPr lang="ru-RU" dirty="0" smtClean="0"/>
              <a:t>в котором лицеисты могут реализовать свою потребность в общении, выстраивать различного рода взаимоотношения,  развивать умения переходить от одного вида общения к другому, приобретая тем самым </a:t>
            </a:r>
            <a:r>
              <a:rPr lang="ru-RU" i="1" dirty="0" smtClean="0"/>
              <a:t>навыки самостоятельной работы и сотрудничества в коллективе.</a:t>
            </a:r>
          </a:p>
          <a:p>
            <a:pPr lvl="0" algn="just">
              <a:lnSpc>
                <a:spcPct val="120000"/>
              </a:lnSpc>
            </a:pPr>
            <a:r>
              <a:rPr lang="ru-RU" dirty="0" smtClean="0"/>
              <a:t>Организация проектной и учебно-исследовательской деятельности </a:t>
            </a:r>
            <a:r>
              <a:rPr lang="ru-RU" i="1" dirty="0" smtClean="0"/>
              <a:t>обеспечивает сочетание различных видов познавательной деятельности, </a:t>
            </a:r>
            <a:r>
              <a:rPr lang="ru-RU" dirty="0" smtClean="0"/>
              <a:t>что актуализирует практически любые способности подростков, реализует личностные пристрастия к тому или иному виду деятельности.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Система  формирования и развития УУД лицея предусматривает </a:t>
            </a:r>
            <a:r>
              <a:rPr lang="ru-RU" i="1" dirty="0" smtClean="0"/>
              <a:t>предоставление  обучающимся   возможности  одновременно ставить и планировать решение нескольких учебных задач и решать эти задачи в индивидуальном режиме,  обеспечивая деятельности  тем самым  «перспективный» открытый характер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691680" y="1160752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549844"/>
          </a:xfrm>
        </p:spPr>
        <p:txBody>
          <a:bodyPr>
            <a:noAutofit/>
          </a:bodyPr>
          <a:lstStyle/>
          <a:p>
            <a:r>
              <a:rPr lang="ru-RU" sz="2900" b="1" dirty="0" smtClean="0"/>
              <a:t>Особенности  организации проектной и УИД в лицее</a:t>
            </a:r>
            <a:br>
              <a:rPr lang="ru-RU" sz="2900" b="1" dirty="0" smtClean="0"/>
            </a:br>
            <a:r>
              <a:rPr lang="ru-RU" sz="2900" b="1" dirty="0" smtClean="0"/>
              <a:t> 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dirty="0" smtClean="0"/>
              <a:t>   Организация проектной и учебно-исследовательской деятельности - как возможность учащихся рассматривать различные проблемы </a:t>
            </a:r>
            <a:r>
              <a:rPr lang="ru-RU" sz="2800" i="1" dirty="0" smtClean="0"/>
              <a:t>с позиции ученых, занимающихся научным исследованием.</a:t>
            </a:r>
          </a:p>
          <a:p>
            <a:pPr algn="just">
              <a:lnSpc>
                <a:spcPct val="150000"/>
              </a:lnSpc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763688" y="1160752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М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М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3905</Words>
  <Application>Microsoft Office PowerPoint</Application>
  <PresentationFormat>Экран (4:3)</PresentationFormat>
  <Paragraphs>656</Paragraphs>
  <Slides>79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2" baseType="lpstr">
      <vt:lpstr>ВМЛ</vt:lpstr>
      <vt:lpstr>1_ВМЛ</vt:lpstr>
      <vt:lpstr>Документ</vt:lpstr>
      <vt:lpstr>Слайд 1</vt:lpstr>
      <vt:lpstr>План вебинара Проектная и учебно-исследовательская деятельность  как условие реализации  ИОТ в лицее   </vt:lpstr>
      <vt:lpstr>Индивидуальная образовательная траектория </vt:lpstr>
      <vt:lpstr>Программа ООП ООО  Задачи программы развития УУД:</vt:lpstr>
      <vt:lpstr>Возрастные особенности </vt:lpstr>
      <vt:lpstr>Возрастные особенности </vt:lpstr>
      <vt:lpstr>Особенности проектной и учебно-исследовательской деятельности лицеистов</vt:lpstr>
      <vt:lpstr>Особенности  организации проектной и УИД в лицее</vt:lpstr>
      <vt:lpstr>Особенности  организации проектной и УИД в лицее  </vt:lpstr>
      <vt:lpstr>Регулятивные УУД </vt:lpstr>
      <vt:lpstr>Слайд 11</vt:lpstr>
      <vt:lpstr>Сквозные образовательные результаты измеряются через: </vt:lpstr>
      <vt:lpstr>Планируемые результаты</vt:lpstr>
      <vt:lpstr>Проектная и учебно-исследовательская деятельность как условие реализации ИОТ</vt:lpstr>
      <vt:lpstr>Спасибо за внимание</vt:lpstr>
      <vt:lpstr>Слайд 16</vt:lpstr>
      <vt:lpstr>Проектная и учебно-исследовательская деятельность как условие реализации ИОТ</vt:lpstr>
      <vt:lpstr>Основные формы, приемы и методы </vt:lpstr>
      <vt:lpstr>Особенности организации проектной и учебно-исследовательской деятельности в лицее</vt:lpstr>
      <vt:lpstr>Образовательное путешествие </vt:lpstr>
      <vt:lpstr>Образовательное путешествие </vt:lpstr>
      <vt:lpstr>Образовательное путешествие </vt:lpstr>
      <vt:lpstr>Слайд 23</vt:lpstr>
      <vt:lpstr>«Моя Родина – Ярославия»</vt:lpstr>
      <vt:lpstr>Образовательное погружение «Грани»</vt:lpstr>
      <vt:lpstr>Образовательное погружение «Грани»</vt:lpstr>
      <vt:lpstr>Профильная смена «Лицеист»</vt:lpstr>
      <vt:lpstr>Профильная смена «Лицеист»</vt:lpstr>
      <vt:lpstr>Один день из жизни профильной смены</vt:lpstr>
      <vt:lpstr>Слайд 30</vt:lpstr>
      <vt:lpstr>Слайд 31</vt:lpstr>
      <vt:lpstr>Социальные проекты</vt:lpstr>
      <vt:lpstr>Лицейская конференция младших школьников</vt:lpstr>
      <vt:lpstr>Индивидуальная работа</vt:lpstr>
      <vt:lpstr>Интеллектуальная школа  «Развитие»</vt:lpstr>
      <vt:lpstr>Проектная задача «Детская площадка»</vt:lpstr>
      <vt:lpstr>Проектная задача  «Правила для школьников»</vt:lpstr>
      <vt:lpstr>Воронцов А.Б.: «В проектной задаче важен не сколько конечный продукт, сколько сам  процесс коллективного детского труда!» </vt:lpstr>
      <vt:lpstr>Выписка из учебного плана</vt:lpstr>
      <vt:lpstr>Спасибо за внимание</vt:lpstr>
      <vt:lpstr>Слайд 41</vt:lpstr>
      <vt:lpstr>Проектно-исследовательская лаборатория</vt:lpstr>
      <vt:lpstr>Проектно-исследовательская лаборатория</vt:lpstr>
      <vt:lpstr>Проектно-исследовательская лаборатория</vt:lpstr>
      <vt:lpstr>Проектно-исследовательская лаборатория</vt:lpstr>
      <vt:lpstr>Спасибо за внимание</vt:lpstr>
      <vt:lpstr>Слайд 47</vt:lpstr>
      <vt:lpstr>Слайд 48</vt:lpstr>
      <vt:lpstr>Слайд 49</vt:lpstr>
      <vt:lpstr>Слайд 50</vt:lpstr>
      <vt:lpstr>Этапы работы над проектом</vt:lpstr>
      <vt:lpstr>Выход на проблему с помощью:</vt:lpstr>
      <vt:lpstr>Слайд 53</vt:lpstr>
      <vt:lpstr>Слайд 54</vt:lpstr>
      <vt:lpstr>Слайд 55</vt:lpstr>
      <vt:lpstr>Слайд 56</vt:lpstr>
      <vt:lpstr>Слайд 57</vt:lpstr>
      <vt:lpstr>Распределение обязанностей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Спасибо за внимание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и учебно-исследовательская деятельность как условие реализации ИОТ в лицее</dc:title>
  <dc:creator>user</dc:creator>
  <cp:lastModifiedBy>Бондаренко</cp:lastModifiedBy>
  <cp:revision>40</cp:revision>
  <dcterms:created xsi:type="dcterms:W3CDTF">2018-11-06T10:42:08Z</dcterms:created>
  <dcterms:modified xsi:type="dcterms:W3CDTF">2018-11-20T09:06:42Z</dcterms:modified>
</cp:coreProperties>
</file>